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3" r:id="rId4"/>
    <p:sldId id="266" r:id="rId5"/>
    <p:sldId id="267" r:id="rId6"/>
    <p:sldId id="268" r:id="rId7"/>
    <p:sldId id="269" r:id="rId8"/>
    <p:sldId id="274" r:id="rId9"/>
    <p:sldId id="275" r:id="rId10"/>
    <p:sldId id="264" r:id="rId11"/>
    <p:sldId id="258" r:id="rId12"/>
    <p:sldId id="276" r:id="rId13"/>
    <p:sldId id="259" r:id="rId14"/>
    <p:sldId id="262" r:id="rId15"/>
    <p:sldId id="271" r:id="rId16"/>
    <p:sldId id="270" r:id="rId17"/>
    <p:sldId id="260" r:id="rId18"/>
    <p:sldId id="272" r:id="rId19"/>
    <p:sldId id="277" r:id="rId20"/>
    <p:sldId id="261" r:id="rId21"/>
    <p:sldId id="263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1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0A8A-A348-46ED-BA61-75604958E8C6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C9C0-4CF7-4C5A-90F6-603507299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0A8A-A348-46ED-BA61-75604958E8C6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C9C0-4CF7-4C5A-90F6-603507299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66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0A8A-A348-46ED-BA61-75604958E8C6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C9C0-4CF7-4C5A-90F6-603507299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60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0A8A-A348-46ED-BA61-75604958E8C6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C9C0-4CF7-4C5A-90F6-603507299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21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0A8A-A348-46ED-BA61-75604958E8C6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C9C0-4CF7-4C5A-90F6-603507299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50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0A8A-A348-46ED-BA61-75604958E8C6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C9C0-4CF7-4C5A-90F6-603507299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02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0A8A-A348-46ED-BA61-75604958E8C6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C9C0-4CF7-4C5A-90F6-603507299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02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0A8A-A348-46ED-BA61-75604958E8C6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C9C0-4CF7-4C5A-90F6-603507299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93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0A8A-A348-46ED-BA61-75604958E8C6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C9C0-4CF7-4C5A-90F6-603507299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87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0A8A-A348-46ED-BA61-75604958E8C6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C9C0-4CF7-4C5A-90F6-603507299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31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0A8A-A348-46ED-BA61-75604958E8C6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C9C0-4CF7-4C5A-90F6-603507299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73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10A8A-A348-46ED-BA61-75604958E8C6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9C9C0-4CF7-4C5A-90F6-603507299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34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person+reading+a+book&amp;source=images&amp;cd=&amp;cad=rja&amp;docid=ImwchH-SLClsUM&amp;tbnid=AnOQN6YACcs8jM:&amp;ved=0CAUQjRw&amp;url=http://www.clker.com/clipart-15943.html&amp;ei=2gInUvbqK6i_0QXdm4B4&amp;bvm=bv.51495398,d.ZG4&amp;psig=AFQjCNFyV5HuqO5DhqSRFc7Aw9RQ94RsZQ&amp;ust=137837473381911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person+reading+a+book&amp;source=images&amp;cd=&amp;cad=rja&amp;docid=ImwchH-SLClsUM&amp;tbnid=AnOQN6YACcs8jM:&amp;ved=0CAUQjRw&amp;url=http://www.clker.com/clipart-15943.html&amp;ei=2gInUvbqK6i_0QXdm4B4&amp;bvm=bv.51495398,d.ZG4&amp;psig=AFQjCNFyV5HuqO5DhqSRFc7Aw9RQ94RsZQ&amp;ust=137837473381911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991" y="4293096"/>
            <a:ext cx="82468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Rydych</a:t>
            </a:r>
            <a:r>
              <a:rPr lang="en-GB" dirty="0" smtClean="0"/>
              <a:t> </a:t>
            </a:r>
            <a:r>
              <a:rPr lang="en-GB" dirty="0" err="1" smtClean="0"/>
              <a:t>wedi</a:t>
            </a:r>
            <a:r>
              <a:rPr lang="en-GB" dirty="0" smtClean="0"/>
              <a:t> </a:t>
            </a:r>
            <a:r>
              <a:rPr lang="en-GB" dirty="0" err="1" smtClean="0"/>
              <a:t>darllen</a:t>
            </a:r>
            <a:r>
              <a:rPr lang="en-GB" dirty="0" smtClean="0"/>
              <a:t> am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/>
              <a:t>leoliad</a:t>
            </a:r>
            <a:r>
              <a:rPr lang="en-GB" dirty="0" smtClean="0"/>
              <a:t> Cwm </a:t>
            </a:r>
            <a:r>
              <a:rPr lang="en-GB" dirty="0" err="1" smtClean="0"/>
              <a:t>Celyn</a:t>
            </a:r>
            <a:r>
              <a:rPr lang="en-GB" dirty="0" smtClean="0"/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y</a:t>
            </a:r>
            <a:r>
              <a:rPr lang="en-GB" dirty="0" smtClean="0"/>
              <a:t> </a:t>
            </a:r>
            <a:r>
              <a:rPr lang="en-GB" dirty="0" err="1" smtClean="0"/>
              <a:t>newyddion</a:t>
            </a:r>
            <a:r>
              <a:rPr lang="en-GB" dirty="0" smtClean="0"/>
              <a:t> </a:t>
            </a:r>
            <a:r>
              <a:rPr lang="en-GB" dirty="0" err="1" smtClean="0"/>
              <a:t>brawychus</a:t>
            </a:r>
            <a:r>
              <a:rPr lang="en-GB" dirty="0" smtClean="0"/>
              <a:t> </a:t>
            </a:r>
            <a:r>
              <a:rPr lang="en-GB" dirty="0" err="1" smtClean="0"/>
              <a:t>ddaeth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drigolion</a:t>
            </a:r>
            <a:r>
              <a:rPr lang="en-GB" dirty="0" smtClean="0"/>
              <a:t> </a:t>
            </a:r>
            <a:r>
              <a:rPr lang="en-GB" dirty="0" err="1" smtClean="0"/>
              <a:t>yr</a:t>
            </a:r>
            <a:r>
              <a:rPr lang="en-GB" dirty="0" smtClean="0"/>
              <a:t> </a:t>
            </a:r>
            <a:r>
              <a:rPr lang="en-GB" dirty="0" err="1" smtClean="0"/>
              <a:t>ardal</a:t>
            </a:r>
            <a:r>
              <a:rPr lang="en-GB" dirty="0" smtClean="0"/>
              <a:t> </a:t>
            </a:r>
            <a:r>
              <a:rPr lang="en-GB" dirty="0" err="1" smtClean="0"/>
              <a:t>ym</a:t>
            </a:r>
            <a:r>
              <a:rPr lang="en-GB" dirty="0" smtClean="0"/>
              <a:t> 50au’r </a:t>
            </a:r>
            <a:r>
              <a:rPr lang="en-GB" dirty="0" err="1" smtClean="0"/>
              <a:t>ganrif</a:t>
            </a:r>
            <a:r>
              <a:rPr lang="en-GB" dirty="0" smtClean="0"/>
              <a:t> </a:t>
            </a:r>
            <a:r>
              <a:rPr lang="en-GB" dirty="0" err="1" smtClean="0"/>
              <a:t>ddiwethaf</a:t>
            </a:r>
            <a:r>
              <a:rPr lang="en-GB" dirty="0" smtClean="0"/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/>
              <a:t>h</a:t>
            </a:r>
            <a:r>
              <a:rPr lang="en-GB" dirty="0" err="1" smtClean="0"/>
              <a:t>anes</a:t>
            </a:r>
            <a:r>
              <a:rPr lang="en-GB" dirty="0" smtClean="0"/>
              <a:t> y </a:t>
            </a:r>
            <a:r>
              <a:rPr lang="en-GB" dirty="0" err="1" smtClean="0"/>
              <a:t>brotest</a:t>
            </a:r>
            <a:r>
              <a:rPr lang="en-GB" dirty="0" smtClean="0"/>
              <a:t> </a:t>
            </a:r>
            <a:r>
              <a:rPr lang="en-GB" dirty="0" err="1" smtClean="0"/>
              <a:t>fawr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Lerpwl</a:t>
            </a:r>
            <a:r>
              <a:rPr lang="en-GB" dirty="0" smtClean="0"/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/>
              <a:t>diwrnod</a:t>
            </a:r>
            <a:r>
              <a:rPr lang="en-GB" dirty="0" smtClean="0"/>
              <a:t> </a:t>
            </a:r>
            <a:r>
              <a:rPr lang="en-GB" dirty="0" err="1" smtClean="0"/>
              <a:t>olaf</a:t>
            </a:r>
            <a:r>
              <a:rPr lang="en-GB" dirty="0" smtClean="0"/>
              <a:t> y plant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ysgol</a:t>
            </a:r>
            <a:r>
              <a:rPr lang="en-GB" dirty="0" smtClean="0"/>
              <a:t> </a:t>
            </a:r>
            <a:r>
              <a:rPr lang="en-GB" dirty="0" err="1" smtClean="0"/>
              <a:t>Capel</a:t>
            </a:r>
            <a:r>
              <a:rPr lang="en-GB" dirty="0" smtClean="0"/>
              <a:t> </a:t>
            </a:r>
            <a:r>
              <a:rPr lang="en-GB" dirty="0" err="1" smtClean="0"/>
              <a:t>Celyn</a:t>
            </a:r>
            <a:r>
              <a:rPr lang="en-GB" dirty="0" smtClean="0"/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/>
              <a:t>gadael</a:t>
            </a:r>
            <a:r>
              <a:rPr lang="en-GB" dirty="0" smtClean="0"/>
              <a:t> </a:t>
            </a:r>
            <a:r>
              <a:rPr lang="en-GB" dirty="0" err="1" smtClean="0"/>
              <a:t>cartrefi</a:t>
            </a:r>
            <a:r>
              <a:rPr lang="en-GB" dirty="0" smtClean="0"/>
              <a:t> 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/>
              <a:t>boddi’r</a:t>
            </a:r>
            <a:r>
              <a:rPr lang="en-GB" dirty="0" smtClean="0"/>
              <a:t> Cwm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84637" y="260648"/>
            <a:ext cx="8135561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Dethol</a:t>
            </a:r>
            <a:r>
              <a:rPr lang="en-GB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Gwybodaeth</a:t>
            </a:r>
            <a:r>
              <a:rPr lang="en-GB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Bwysig</a:t>
            </a:r>
            <a:endParaRPr lang="en-GB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41277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Darllenwch</a:t>
            </a:r>
            <a:r>
              <a:rPr lang="en-GB" dirty="0" smtClean="0"/>
              <a:t> y </a:t>
            </a:r>
            <a:r>
              <a:rPr lang="en-GB" dirty="0" err="1" smtClean="0"/>
              <a:t>llyfryn</a:t>
            </a:r>
            <a:r>
              <a:rPr lang="en-GB" dirty="0" smtClean="0"/>
              <a:t> </a:t>
            </a:r>
            <a:r>
              <a:rPr lang="en-GB" i="1" dirty="0" err="1" smtClean="0"/>
              <a:t>Boddi</a:t>
            </a:r>
            <a:r>
              <a:rPr lang="en-GB" i="1" dirty="0" smtClean="0"/>
              <a:t> Cwm Tryweryn</a:t>
            </a:r>
            <a:endParaRPr lang="en-GB" i="1" dirty="0"/>
          </a:p>
        </p:txBody>
      </p:sp>
      <p:pic>
        <p:nvPicPr>
          <p:cNvPr id="17" name="Picture 13" descr="ANd9GcTesi6-jkAdbfIseYNYe1U6ksUaUR15FIaYIqpQhuyn4b2mBBcDz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5" y="1929468"/>
            <a:ext cx="2290796" cy="232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2328">
            <a:off x="5125086" y="1280157"/>
            <a:ext cx="2359005" cy="3346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5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850" y="320675"/>
            <a:ext cx="8640763" cy="6203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68313" y="692150"/>
            <a:ext cx="5580062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y-GB" sz="4800" b="1" dirty="0">
                <a:ln w="18000">
                  <a:noFill/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Gosod mewn trefn</a:t>
            </a:r>
          </a:p>
        </p:txBody>
      </p:sp>
      <p:sp>
        <p:nvSpPr>
          <p:cNvPr id="49156" name="AutoShape 2" descr="http://www.google.co.uk/url?sa=i&amp;source=images&amp;cd=&amp;docid=7_18Iuv3N-NOyM&amp;tbnid=IlY9jNoAyCwM9M:&amp;ved=0CAUQjBwwAA&amp;url=http%3A%2F%2Fwww.ladybird-survey.org%2Fimages%2Flifecycle.png&amp;ei=Axd6Usu-LceVhQfxjoDADQ&amp;psig=AFQjCNF64pJGGKs-hG7p6IeqhHk5F5pCrw&amp;ust=1383819395812656"/>
          <p:cNvSpPr>
            <a:spLocks noChangeAspect="1" noChangeArrowheads="1"/>
          </p:cNvSpPr>
          <p:nvPr/>
        </p:nvSpPr>
        <p:spPr bwMode="auto">
          <a:xfrm>
            <a:off x="68263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9157" name="AutoShape 4" descr="http://www.google.co.uk/url?sa=i&amp;source=images&amp;cd=&amp;docid=7_18Iuv3N-NOyM&amp;tbnid=IlY9jNoAyCwM9M:&amp;ved=0CAUQjBwwAA&amp;url=http%3A%2F%2Fwww.ladybird-survey.org%2Fimages%2Flifecycle.png&amp;ei=Axd6Usu-LceVhQfxjoDADQ&amp;psig=AFQjCNF64pJGGKs-hG7p6IeqhHk5F5pCrw&amp;ust=1383819395812656"/>
          <p:cNvSpPr>
            <a:spLocks noChangeAspect="1" noChangeArrowheads="1"/>
          </p:cNvSpPr>
          <p:nvPr/>
        </p:nvSpPr>
        <p:spPr bwMode="auto">
          <a:xfrm>
            <a:off x="220663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1042988" y="2636838"/>
            <a:ext cx="6754812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y-GB" sz="2400" dirty="0"/>
              <a:t>g</a:t>
            </a:r>
            <a:r>
              <a:rPr lang="cy-GB" sz="2400" dirty="0" smtClean="0"/>
              <a:t>weithgaredd buddiol </a:t>
            </a:r>
            <a:r>
              <a:rPr lang="cy-GB" sz="2400" dirty="0"/>
              <a:t>wrth gyfateb testun ac ystyr</a:t>
            </a:r>
          </a:p>
          <a:p>
            <a:pPr>
              <a:defRPr/>
            </a:pPr>
            <a:endParaRPr lang="cy-GB" sz="2400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y-GB" sz="2400" dirty="0"/>
              <a:t>d</a:t>
            </a:r>
            <a:r>
              <a:rPr lang="cy-GB" sz="2400" dirty="0" smtClean="0"/>
              <a:t>atblygu gweithio’n </a:t>
            </a:r>
            <a:r>
              <a:rPr lang="cy-GB" sz="2400" dirty="0"/>
              <a:t>unigol neu mewn parau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cy-GB" sz="2400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y-GB" sz="2400" dirty="0"/>
              <a:t>g</a:t>
            </a:r>
            <a:r>
              <a:rPr lang="cy-GB" sz="2400" dirty="0" smtClean="0"/>
              <a:t>ellir gosod gwybodaeth/lluniau/testun </a:t>
            </a:r>
            <a:r>
              <a:rPr lang="cy-GB" sz="2400" dirty="0"/>
              <a:t>mewn trefn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cy-GB" sz="2400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y-GB" sz="2400" dirty="0"/>
              <a:t>Gall fod yn gystadleuaeth – am y cyntaf i orffen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833796" cy="1944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2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62" y="116632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dirty="0" err="1" smtClean="0"/>
              <a:t>Gosodwch</a:t>
            </a:r>
            <a:r>
              <a:rPr lang="en-GB" sz="2800" dirty="0" smtClean="0"/>
              <a:t> </a:t>
            </a:r>
            <a:r>
              <a:rPr lang="en-GB" sz="2800" dirty="0" err="1" smtClean="0"/>
              <a:t>ddigwyddiadau</a:t>
            </a:r>
            <a:r>
              <a:rPr lang="en-GB" sz="2800" dirty="0" smtClean="0"/>
              <a:t> </a:t>
            </a:r>
            <a:r>
              <a:rPr lang="en-GB" sz="2800" dirty="0" err="1" smtClean="0"/>
              <a:t>stori</a:t>
            </a:r>
            <a:r>
              <a:rPr lang="en-GB" sz="2800" dirty="0" smtClean="0"/>
              <a:t> Cwm Tryweryn </a:t>
            </a:r>
            <a:r>
              <a:rPr lang="en-GB" sz="2800" dirty="0" err="1" smtClean="0"/>
              <a:t>eu</a:t>
            </a:r>
            <a:r>
              <a:rPr lang="en-GB" sz="2800" dirty="0" smtClean="0"/>
              <a:t> </a:t>
            </a:r>
            <a:r>
              <a:rPr lang="en-GB" sz="2800" dirty="0" err="1" smtClean="0"/>
              <a:t>trefn</a:t>
            </a:r>
            <a:r>
              <a:rPr lang="en-GB" sz="28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809" y="3284984"/>
            <a:ext cx="512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Penderfynodd</a:t>
            </a:r>
            <a:r>
              <a:rPr lang="en-GB" dirty="0" smtClean="0"/>
              <a:t> </a:t>
            </a:r>
            <a:r>
              <a:rPr lang="en-GB" dirty="0" err="1" smtClean="0"/>
              <a:t>Cyngor</a:t>
            </a:r>
            <a:r>
              <a:rPr lang="en-GB" dirty="0" smtClean="0"/>
              <a:t> </a:t>
            </a:r>
            <a:r>
              <a:rPr lang="en-GB" dirty="0" err="1" smtClean="0"/>
              <a:t>Dinas</a:t>
            </a:r>
            <a:r>
              <a:rPr lang="en-GB" dirty="0" smtClean="0"/>
              <a:t> </a:t>
            </a:r>
            <a:r>
              <a:rPr lang="en-GB" dirty="0" err="1" smtClean="0"/>
              <a:t>Lerpwl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bod am </a:t>
            </a:r>
            <a:r>
              <a:rPr lang="en-GB" dirty="0" err="1" smtClean="0"/>
              <a:t>foddi</a:t>
            </a:r>
            <a:r>
              <a:rPr lang="en-GB" dirty="0" smtClean="0"/>
              <a:t> Cwm Tryweryn 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mwyn</a:t>
            </a:r>
            <a:r>
              <a:rPr lang="en-GB" dirty="0"/>
              <a:t> </a:t>
            </a:r>
            <a:r>
              <a:rPr lang="en-GB" dirty="0" err="1" smtClean="0"/>
              <a:t>cyflenwi</a:t>
            </a:r>
            <a:r>
              <a:rPr lang="en-GB" dirty="0" smtClean="0"/>
              <a:t> </a:t>
            </a:r>
            <a:r>
              <a:rPr lang="en-GB" dirty="0" err="1" smtClean="0"/>
              <a:t>dŵr</a:t>
            </a:r>
            <a:r>
              <a:rPr lang="en-GB" dirty="0" smtClean="0"/>
              <a:t> </a:t>
            </a:r>
            <a:r>
              <a:rPr lang="en-GB" dirty="0" err="1" smtClean="0"/>
              <a:t>i’r</a:t>
            </a:r>
            <a:r>
              <a:rPr lang="en-GB" dirty="0" smtClean="0"/>
              <a:t> </a:t>
            </a:r>
            <a:r>
              <a:rPr lang="en-GB" dirty="0" err="1" smtClean="0"/>
              <a:t>ddinas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020963" y="586895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Arweiniodd</a:t>
            </a:r>
            <a:r>
              <a:rPr lang="en-GB" dirty="0" smtClean="0"/>
              <a:t> </a:t>
            </a:r>
            <a:r>
              <a:rPr lang="en-GB" dirty="0" err="1" smtClean="0"/>
              <a:t>Gwynfor</a:t>
            </a:r>
            <a:r>
              <a:rPr lang="en-GB" dirty="0" smtClean="0"/>
              <a:t> Evans 70 o </a:t>
            </a:r>
            <a:r>
              <a:rPr lang="en-GB" dirty="0" err="1" smtClean="0"/>
              <a:t>bentrefwyr</a:t>
            </a:r>
            <a:r>
              <a:rPr lang="en-GB" dirty="0" smtClean="0"/>
              <a:t> </a:t>
            </a:r>
            <a:r>
              <a:rPr lang="en-GB" dirty="0" err="1" smtClean="0"/>
              <a:t>gyda</a:t>
            </a:r>
            <a:r>
              <a:rPr lang="en-GB" dirty="0" smtClean="0"/>
              <a:t> </a:t>
            </a:r>
            <a:r>
              <a:rPr lang="en-GB" dirty="0" err="1" smtClean="0"/>
              <a:t>baneri</a:t>
            </a:r>
            <a:r>
              <a:rPr lang="en-GB" dirty="0" smtClean="0"/>
              <a:t> </a:t>
            </a:r>
            <a:r>
              <a:rPr lang="en-GB" dirty="0" err="1" smtClean="0"/>
              <a:t>mewn</a:t>
            </a:r>
            <a:r>
              <a:rPr lang="en-GB" dirty="0" smtClean="0"/>
              <a:t> </a:t>
            </a:r>
            <a:r>
              <a:rPr lang="en-GB" dirty="0" err="1" smtClean="0"/>
              <a:t>gorymdaith</a:t>
            </a:r>
            <a:r>
              <a:rPr lang="en-GB" dirty="0" smtClean="0"/>
              <a:t> </a:t>
            </a:r>
            <a:r>
              <a:rPr lang="en-GB" dirty="0" err="1" smtClean="0"/>
              <a:t>fawr</a:t>
            </a:r>
            <a:r>
              <a:rPr lang="en-GB" dirty="0" smtClean="0"/>
              <a:t> </a:t>
            </a:r>
            <a:r>
              <a:rPr lang="en-GB" dirty="0" err="1" smtClean="0"/>
              <a:t>drwy</a:t>
            </a:r>
            <a:r>
              <a:rPr lang="en-GB" dirty="0" smtClean="0"/>
              <a:t> </a:t>
            </a:r>
            <a:r>
              <a:rPr lang="en-GB" dirty="0" err="1" smtClean="0"/>
              <a:t>ddinas</a:t>
            </a:r>
            <a:r>
              <a:rPr lang="en-GB" dirty="0" smtClean="0"/>
              <a:t> </a:t>
            </a:r>
            <a:r>
              <a:rPr lang="en-GB" dirty="0" err="1" smtClean="0"/>
              <a:t>Lerpwl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ddangos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gwrthwynebiad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4953942"/>
            <a:ext cx="8248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Pasiodd</a:t>
            </a:r>
            <a:r>
              <a:rPr lang="en-GB" dirty="0" smtClean="0"/>
              <a:t> y </a:t>
            </a:r>
            <a:r>
              <a:rPr lang="en-GB" dirty="0" err="1" smtClean="0"/>
              <a:t>Senedd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Llundain</a:t>
            </a:r>
            <a:r>
              <a:rPr lang="en-GB" dirty="0" smtClean="0"/>
              <a:t> </a:t>
            </a:r>
            <a:r>
              <a:rPr lang="en-GB" dirty="0" err="1" smtClean="0"/>
              <a:t>ddeddf</a:t>
            </a:r>
            <a:r>
              <a:rPr lang="en-GB" dirty="0" smtClean="0"/>
              <a:t> </a:t>
            </a:r>
            <a:r>
              <a:rPr lang="en-GB" dirty="0" err="1" smtClean="0"/>
              <a:t>oedd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caniatau</a:t>
            </a:r>
            <a:r>
              <a:rPr lang="en-GB" dirty="0" smtClean="0"/>
              <a:t> </a:t>
            </a:r>
            <a:r>
              <a:rPr lang="en-GB" dirty="0" err="1" smtClean="0"/>
              <a:t>boddi’r</a:t>
            </a:r>
            <a:r>
              <a:rPr lang="en-GB" dirty="0" smtClean="0"/>
              <a:t> </a:t>
            </a:r>
            <a:r>
              <a:rPr lang="en-GB" dirty="0" err="1" smtClean="0"/>
              <a:t>dyffryn</a:t>
            </a:r>
            <a:r>
              <a:rPr lang="en-GB" dirty="0" smtClean="0"/>
              <a:t>. </a:t>
            </a:r>
            <a:r>
              <a:rPr lang="en-GB" dirty="0" err="1" smtClean="0"/>
              <a:t>Pleidleisiodd</a:t>
            </a:r>
            <a:r>
              <a:rPr lang="en-GB" dirty="0" smtClean="0"/>
              <a:t> 175 o </a:t>
            </a:r>
            <a:r>
              <a:rPr lang="en-GB" dirty="0" err="1" smtClean="0"/>
              <a:t>blaid</a:t>
            </a:r>
            <a:r>
              <a:rPr lang="en-GB" dirty="0" smtClean="0"/>
              <a:t> y </a:t>
            </a:r>
            <a:r>
              <a:rPr lang="en-GB" dirty="0" err="1" smtClean="0"/>
              <a:t>cynllun</a:t>
            </a:r>
            <a:r>
              <a:rPr lang="en-GB" dirty="0" smtClean="0"/>
              <a:t> a 79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erbyn</a:t>
            </a:r>
            <a:r>
              <a:rPr lang="en-GB" dirty="0" smtClean="0"/>
              <a:t>. Ni </a:t>
            </a:r>
            <a:r>
              <a:rPr lang="en-GB" dirty="0" err="1" smtClean="0"/>
              <a:t>phleidleisiodd</a:t>
            </a:r>
            <a:r>
              <a:rPr lang="en-GB" dirty="0" smtClean="0"/>
              <a:t> </a:t>
            </a:r>
            <a:r>
              <a:rPr lang="en-GB" dirty="0" err="1" smtClean="0"/>
              <a:t>yr</a:t>
            </a:r>
            <a:r>
              <a:rPr lang="en-GB" dirty="0" smtClean="0"/>
              <a:t> un </a:t>
            </a:r>
            <a:r>
              <a:rPr lang="en-GB" dirty="0" err="1" smtClean="0"/>
              <a:t>Aelod</a:t>
            </a:r>
            <a:r>
              <a:rPr lang="en-GB" dirty="0" smtClean="0"/>
              <a:t> </a:t>
            </a:r>
            <a:r>
              <a:rPr lang="en-GB" dirty="0" err="1" smtClean="0"/>
              <a:t>Seneddol</a:t>
            </a:r>
            <a:r>
              <a:rPr lang="en-GB" dirty="0" smtClean="0"/>
              <a:t> o </a:t>
            </a:r>
            <a:r>
              <a:rPr lang="en-GB" dirty="0" err="1" smtClean="0"/>
              <a:t>Gymru</a:t>
            </a:r>
            <a:r>
              <a:rPr lang="en-GB" dirty="0" smtClean="0"/>
              <a:t> </a:t>
            </a:r>
            <a:r>
              <a:rPr lang="en-GB" dirty="0" err="1" smtClean="0"/>
              <a:t>dros</a:t>
            </a:r>
            <a:r>
              <a:rPr lang="en-GB" dirty="0" smtClean="0"/>
              <a:t> </a:t>
            </a:r>
            <a:r>
              <a:rPr lang="en-GB" dirty="0" err="1" smtClean="0"/>
              <a:t>foddi’r</a:t>
            </a:r>
            <a:r>
              <a:rPr lang="en-GB" dirty="0" smtClean="0"/>
              <a:t> cwm.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27583" y="908720"/>
            <a:ext cx="813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 raid </a:t>
            </a:r>
            <a:r>
              <a:rPr lang="en-GB" dirty="0" err="1" smtClean="0"/>
              <a:t>cau’r</a:t>
            </a:r>
            <a:r>
              <a:rPr lang="en-GB" dirty="0" smtClean="0"/>
              <a:t> </a:t>
            </a:r>
            <a:r>
              <a:rPr lang="en-GB" dirty="0" err="1" smtClean="0"/>
              <a:t>ysgol</a:t>
            </a:r>
            <a:r>
              <a:rPr lang="en-GB" dirty="0" smtClean="0"/>
              <a:t> a </a:t>
            </a:r>
            <a:r>
              <a:rPr lang="en-GB" dirty="0" err="1" smtClean="0"/>
              <a:t>threfnwyd</a:t>
            </a:r>
            <a:r>
              <a:rPr lang="en-GB" dirty="0" smtClean="0"/>
              <a:t> </a:t>
            </a:r>
            <a:r>
              <a:rPr lang="en-GB" dirty="0" err="1" smtClean="0"/>
              <a:t>cyfarfod</a:t>
            </a:r>
            <a:r>
              <a:rPr lang="en-GB" dirty="0" smtClean="0"/>
              <a:t> a  </a:t>
            </a:r>
            <a:r>
              <a:rPr lang="en-GB" dirty="0" err="1" smtClean="0"/>
              <a:t>gwasanaeth</a:t>
            </a:r>
            <a:r>
              <a:rPr lang="en-GB" dirty="0" smtClean="0"/>
              <a:t> </a:t>
            </a:r>
            <a:r>
              <a:rPr lang="en-GB" dirty="0" err="1" smtClean="0"/>
              <a:t>olaf</a:t>
            </a:r>
            <a:r>
              <a:rPr lang="en-GB" dirty="0" smtClean="0"/>
              <a:t> </a:t>
            </a:r>
            <a:r>
              <a:rPr lang="en-GB" dirty="0" err="1" smtClean="0"/>
              <a:t>yno</a:t>
            </a:r>
            <a:r>
              <a:rPr lang="en-GB" dirty="0" smtClean="0"/>
              <a:t>. </a:t>
            </a:r>
            <a:r>
              <a:rPr lang="en-GB" dirty="0" err="1" smtClean="0"/>
              <a:t>Rhoddodd</a:t>
            </a:r>
            <a:r>
              <a:rPr lang="en-GB" dirty="0" smtClean="0"/>
              <a:t> </a:t>
            </a:r>
            <a:r>
              <a:rPr lang="en-GB" dirty="0" err="1"/>
              <a:t>C</a:t>
            </a:r>
            <a:r>
              <a:rPr lang="en-GB" dirty="0" err="1" smtClean="0"/>
              <a:t>angen</a:t>
            </a:r>
            <a:r>
              <a:rPr lang="en-GB" dirty="0" smtClean="0"/>
              <a:t> Plaid </a:t>
            </a:r>
            <a:r>
              <a:rPr lang="en-GB" dirty="0" err="1" smtClean="0"/>
              <a:t>Cymru</a:t>
            </a:r>
            <a:r>
              <a:rPr lang="en-GB" dirty="0" smtClean="0"/>
              <a:t>, </a:t>
            </a:r>
            <a:r>
              <a:rPr lang="en-GB" dirty="0" err="1" smtClean="0"/>
              <a:t>Pwllheli</a:t>
            </a:r>
            <a:r>
              <a:rPr lang="en-GB" dirty="0" smtClean="0"/>
              <a:t>, </a:t>
            </a:r>
            <a:r>
              <a:rPr lang="en-GB" dirty="0" err="1" smtClean="0"/>
              <a:t>gacen</a:t>
            </a:r>
            <a:r>
              <a:rPr lang="en-GB" dirty="0" smtClean="0"/>
              <a:t> </a:t>
            </a:r>
            <a:r>
              <a:rPr lang="en-GB" dirty="0" err="1"/>
              <a:t>i</a:t>
            </a:r>
            <a:r>
              <a:rPr lang="en-GB" dirty="0" err="1" smtClean="0"/>
              <a:t>’r</a:t>
            </a:r>
            <a:r>
              <a:rPr lang="en-GB" dirty="0" smtClean="0"/>
              <a:t> plant </a:t>
            </a:r>
            <a:r>
              <a:rPr lang="en-GB" dirty="0" err="1" smtClean="0"/>
              <a:t>ar</a:t>
            </a:r>
            <a:r>
              <a:rPr lang="en-GB" dirty="0" smtClean="0"/>
              <a:t> ran y </a:t>
            </a:r>
            <a:r>
              <a:rPr lang="en-GB" dirty="0" err="1" smtClean="0"/>
              <a:t>protestwyr</a:t>
            </a:r>
            <a:r>
              <a:rPr lang="en-GB" dirty="0" smtClean="0"/>
              <a:t> John, Owain ac </a:t>
            </a:r>
            <a:r>
              <a:rPr lang="en-GB" dirty="0" err="1" smtClean="0"/>
              <a:t>Emyr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843808" y="407707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Roedd</a:t>
            </a:r>
            <a:r>
              <a:rPr lang="en-GB" dirty="0" smtClean="0"/>
              <a:t> </a:t>
            </a:r>
            <a:r>
              <a:rPr lang="en-GB" dirty="0" err="1" smtClean="0"/>
              <a:t>rhaid</a:t>
            </a:r>
            <a:r>
              <a:rPr lang="en-GB" dirty="0" smtClean="0"/>
              <a:t> i 48 o </a:t>
            </a:r>
            <a:r>
              <a:rPr lang="en-GB" dirty="0" err="1" smtClean="0"/>
              <a:t>drigolion</a:t>
            </a:r>
            <a:r>
              <a:rPr lang="en-GB" dirty="0" smtClean="0"/>
              <a:t> </a:t>
            </a:r>
            <a:r>
              <a:rPr lang="en-GB" dirty="0" err="1" smtClean="0"/>
              <a:t>Capel</a:t>
            </a:r>
            <a:r>
              <a:rPr lang="en-GB" dirty="0" smtClean="0"/>
              <a:t> </a:t>
            </a:r>
            <a:r>
              <a:rPr lang="en-GB" dirty="0" err="1" smtClean="0"/>
              <a:t>Celyn</a:t>
            </a:r>
            <a:r>
              <a:rPr lang="en-GB" dirty="0" smtClean="0"/>
              <a:t> </a:t>
            </a:r>
            <a:r>
              <a:rPr lang="en-GB" dirty="0" err="1" smtClean="0"/>
              <a:t>hel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pac</a:t>
            </a:r>
            <a:r>
              <a:rPr lang="en-GB" dirty="0" smtClean="0"/>
              <a:t> a </a:t>
            </a:r>
            <a:r>
              <a:rPr lang="en-GB" dirty="0" err="1" smtClean="0"/>
              <a:t>symud</a:t>
            </a:r>
            <a:r>
              <a:rPr lang="en-GB" dirty="0" smtClean="0"/>
              <a:t> i </a:t>
            </a:r>
            <a:r>
              <a:rPr lang="en-GB" dirty="0" err="1" smtClean="0"/>
              <a:t>fyw</a:t>
            </a:r>
            <a:r>
              <a:rPr lang="en-GB" dirty="0"/>
              <a:t> </a:t>
            </a:r>
            <a:r>
              <a:rPr lang="en-GB" dirty="0" smtClean="0"/>
              <a:t>ac </a:t>
            </a:r>
            <a:r>
              <a:rPr lang="en-GB" dirty="0" err="1" smtClean="0"/>
              <a:t>roedd</a:t>
            </a:r>
            <a:r>
              <a:rPr lang="en-GB" dirty="0" smtClean="0"/>
              <a:t> </a:t>
            </a:r>
            <a:r>
              <a:rPr lang="en-GB" dirty="0" err="1" smtClean="0"/>
              <a:t>rhaid</a:t>
            </a:r>
            <a:r>
              <a:rPr lang="en-GB" dirty="0" smtClean="0"/>
              <a:t> </a:t>
            </a:r>
            <a:r>
              <a:rPr lang="en-GB" dirty="0" err="1" smtClean="0"/>
              <a:t>i’r</a:t>
            </a:r>
            <a:r>
              <a:rPr lang="en-GB" dirty="0" smtClean="0"/>
              <a:t> </a:t>
            </a:r>
            <a:r>
              <a:rPr lang="en-GB" dirty="0" err="1" smtClean="0"/>
              <a:t>ffermwyr</a:t>
            </a:r>
            <a:r>
              <a:rPr lang="en-GB" dirty="0" smtClean="0"/>
              <a:t> </a:t>
            </a:r>
            <a:r>
              <a:rPr lang="en-GB" dirty="0" err="1" smtClean="0"/>
              <a:t>werthu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stoc</a:t>
            </a:r>
            <a:r>
              <a:rPr lang="en-GB" dirty="0" smtClean="0"/>
              <a:t> i </a:t>
            </a:r>
            <a:r>
              <a:rPr lang="en-GB" dirty="0" err="1" smtClean="0"/>
              <a:t>gyd</a:t>
            </a:r>
            <a:r>
              <a:rPr lang="en-GB" dirty="0" smtClean="0"/>
              <a:t>..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115613" y="2417672"/>
            <a:ext cx="784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Chwalwyd</a:t>
            </a:r>
            <a:r>
              <a:rPr lang="en-GB" dirty="0" smtClean="0"/>
              <a:t> </a:t>
            </a:r>
            <a:r>
              <a:rPr lang="en-GB" dirty="0" err="1" smtClean="0"/>
              <a:t>pob</a:t>
            </a:r>
            <a:r>
              <a:rPr lang="en-GB" dirty="0" smtClean="0"/>
              <a:t> </a:t>
            </a:r>
            <a:r>
              <a:rPr lang="en-GB" dirty="0" err="1" smtClean="0"/>
              <a:t>adeilad</a:t>
            </a:r>
            <a:r>
              <a:rPr lang="en-GB" dirty="0" smtClean="0"/>
              <a:t> </a:t>
            </a:r>
            <a:r>
              <a:rPr lang="en-GB" dirty="0" err="1"/>
              <a:t>i</a:t>
            </a:r>
            <a:r>
              <a:rPr lang="en-GB" dirty="0" err="1" smtClean="0"/>
              <a:t>’r</a:t>
            </a:r>
            <a:r>
              <a:rPr lang="en-GB" dirty="0" smtClean="0"/>
              <a:t> </a:t>
            </a:r>
            <a:r>
              <a:rPr lang="en-GB" dirty="0" err="1" smtClean="0"/>
              <a:t>llawr</a:t>
            </a:r>
            <a:r>
              <a:rPr lang="en-GB" dirty="0" smtClean="0"/>
              <a:t>, </a:t>
            </a:r>
            <a:r>
              <a:rPr lang="en-GB" dirty="0" err="1" smtClean="0"/>
              <a:t>adeiladwyd</a:t>
            </a:r>
            <a:r>
              <a:rPr lang="en-GB" dirty="0" smtClean="0"/>
              <a:t> </a:t>
            </a:r>
            <a:r>
              <a:rPr lang="en-GB" dirty="0" err="1" smtClean="0"/>
              <a:t>argae</a:t>
            </a:r>
            <a:r>
              <a:rPr lang="en-GB" dirty="0" smtClean="0"/>
              <a:t>, a </a:t>
            </a:r>
            <a:r>
              <a:rPr lang="en-GB" dirty="0" err="1" smtClean="0"/>
              <a:t>daeth</a:t>
            </a:r>
            <a:r>
              <a:rPr lang="en-GB" dirty="0" smtClean="0"/>
              <a:t> y </a:t>
            </a:r>
            <a:r>
              <a:rPr lang="en-GB" dirty="0" err="1" smtClean="0"/>
              <a:t>dŵr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foddi</a:t>
            </a:r>
            <a:r>
              <a:rPr lang="en-GB" dirty="0" smtClean="0"/>
              <a:t> </a:t>
            </a:r>
            <a:r>
              <a:rPr lang="en-GB" dirty="0" err="1" smtClean="0"/>
              <a:t>ffermydd</a:t>
            </a:r>
            <a:r>
              <a:rPr lang="en-GB" dirty="0" smtClean="0"/>
              <a:t> a </a:t>
            </a:r>
            <a:r>
              <a:rPr lang="en-GB" dirty="0" err="1" smtClean="0"/>
              <a:t>thir</a:t>
            </a:r>
            <a:r>
              <a:rPr lang="en-GB" dirty="0" smtClean="0"/>
              <a:t>. Cr</a:t>
            </a:r>
            <a:r>
              <a:rPr lang="az-Cyrl-AZ" dirty="0" smtClean="0"/>
              <a:t>ё</a:t>
            </a:r>
            <a:r>
              <a:rPr lang="en-GB" dirty="0" err="1" smtClean="0"/>
              <a:t>wyd</a:t>
            </a:r>
            <a:r>
              <a:rPr lang="en-GB" dirty="0" smtClean="0"/>
              <a:t> </a:t>
            </a:r>
            <a:r>
              <a:rPr lang="en-GB" dirty="0" err="1" smtClean="0"/>
              <a:t>llyn</a:t>
            </a:r>
            <a:r>
              <a:rPr lang="en-GB" dirty="0" smtClean="0"/>
              <a:t> </a:t>
            </a:r>
            <a:r>
              <a:rPr lang="en-GB" dirty="0" err="1" smtClean="0"/>
              <a:t>ryw</a:t>
            </a:r>
            <a:r>
              <a:rPr lang="en-GB" dirty="0" smtClean="0"/>
              <a:t> </a:t>
            </a:r>
            <a:r>
              <a:rPr lang="en-GB" dirty="0" err="1" smtClean="0"/>
              <a:t>ddwy</a:t>
            </a:r>
            <a:r>
              <a:rPr lang="en-GB" dirty="0" smtClean="0"/>
              <a:t> </a:t>
            </a:r>
            <a:r>
              <a:rPr lang="en-GB" dirty="0" err="1" smtClean="0"/>
              <a:t>filltir</a:t>
            </a:r>
            <a:r>
              <a:rPr lang="en-GB" dirty="0" smtClean="0"/>
              <a:t> a </a:t>
            </a:r>
            <a:r>
              <a:rPr lang="en-GB" dirty="0" err="1" smtClean="0"/>
              <a:t>hanner</a:t>
            </a:r>
            <a:r>
              <a:rPr lang="en-GB" dirty="0" smtClean="0"/>
              <a:t> o </a:t>
            </a:r>
            <a:r>
              <a:rPr lang="en-GB" dirty="0" err="1" smtClean="0"/>
              <a:t>hyd</a:t>
            </a:r>
            <a:r>
              <a:rPr lang="en-GB" dirty="0" smtClean="0"/>
              <a:t> a </a:t>
            </a:r>
            <a:r>
              <a:rPr lang="en-GB" dirty="0" err="1" smtClean="0"/>
              <a:t>milltir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draws.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1626271"/>
            <a:ext cx="7211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Cafwyd</a:t>
            </a:r>
            <a:r>
              <a:rPr lang="en-GB" dirty="0" smtClean="0"/>
              <a:t> </a:t>
            </a:r>
            <a:r>
              <a:rPr lang="en-GB" dirty="0" err="1" smtClean="0"/>
              <a:t>agoriad</a:t>
            </a:r>
            <a:r>
              <a:rPr lang="en-GB" dirty="0" smtClean="0"/>
              <a:t> </a:t>
            </a:r>
            <a:r>
              <a:rPr lang="en-GB" dirty="0" err="1" smtClean="0"/>
              <a:t>swyddogol</a:t>
            </a:r>
            <a:r>
              <a:rPr lang="en-GB" dirty="0" smtClean="0"/>
              <a:t> a </a:t>
            </a:r>
            <a:r>
              <a:rPr lang="en-GB" dirty="0" err="1" smtClean="0"/>
              <a:t>tharfwyd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y </a:t>
            </a:r>
            <a:r>
              <a:rPr lang="en-GB" dirty="0" err="1" smtClean="0"/>
              <a:t>cyfarfod</a:t>
            </a:r>
            <a:r>
              <a:rPr lang="en-GB" dirty="0" smtClean="0"/>
              <a:t> </a:t>
            </a:r>
            <a:r>
              <a:rPr lang="en-GB" dirty="0" err="1" smtClean="0"/>
              <a:t>gan</a:t>
            </a:r>
            <a:r>
              <a:rPr lang="en-GB" dirty="0" smtClean="0"/>
              <a:t> </a:t>
            </a:r>
            <a:r>
              <a:rPr lang="en-GB" dirty="0" err="1" smtClean="0"/>
              <a:t>wrthwynebwyr</a:t>
            </a:r>
            <a:r>
              <a:rPr lang="en-GB" dirty="0" smtClean="0"/>
              <a:t>. </a:t>
            </a:r>
            <a:r>
              <a:rPr lang="en-GB" dirty="0" err="1" smtClean="0"/>
              <a:t>Ond</a:t>
            </a:r>
            <a:r>
              <a:rPr lang="en-GB" dirty="0" smtClean="0"/>
              <a:t>, </a:t>
            </a:r>
            <a:r>
              <a:rPr lang="en-GB" dirty="0" err="1" smtClean="0"/>
              <a:t>roedd</a:t>
            </a:r>
            <a:r>
              <a:rPr lang="en-GB" dirty="0" smtClean="0"/>
              <a:t> </a:t>
            </a:r>
            <a:r>
              <a:rPr lang="en-GB" dirty="0" err="1" smtClean="0"/>
              <a:t>hi’n</a:t>
            </a:r>
            <a:r>
              <a:rPr lang="en-GB" dirty="0" smtClean="0"/>
              <a:t> </a:t>
            </a:r>
            <a:r>
              <a:rPr lang="en-GB" dirty="0" err="1" smtClean="0"/>
              <a:t>rhy</a:t>
            </a:r>
            <a:r>
              <a:rPr lang="en-GB" dirty="0" smtClean="0"/>
              <a:t> </a:t>
            </a:r>
            <a:r>
              <a:rPr lang="en-GB" dirty="0" err="1" smtClean="0"/>
              <a:t>hwyr</a:t>
            </a:r>
            <a:r>
              <a:rPr lang="en-GB" dirty="0" smtClean="0"/>
              <a:t> </a:t>
            </a:r>
            <a:r>
              <a:rPr lang="en-GB" dirty="0" err="1" smtClean="0"/>
              <a:t>roedd</a:t>
            </a:r>
            <a:r>
              <a:rPr lang="en-GB" dirty="0" smtClean="0"/>
              <a:t> y cwm </a:t>
            </a:r>
            <a:r>
              <a:rPr lang="en-GB" dirty="0" err="1" smtClean="0"/>
              <a:t>wedi</a:t>
            </a:r>
            <a:r>
              <a:rPr lang="en-GB" dirty="0" smtClean="0"/>
              <a:t> </a:t>
            </a:r>
            <a:r>
              <a:rPr lang="en-GB" dirty="0" err="1" smtClean="0"/>
              <a:t>boddi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6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852" y="58614"/>
            <a:ext cx="1854671" cy="634082"/>
          </a:xfrm>
        </p:spPr>
        <p:txBody>
          <a:bodyPr>
            <a:normAutofit/>
          </a:bodyPr>
          <a:lstStyle/>
          <a:p>
            <a:pPr algn="l"/>
            <a:r>
              <a:rPr lang="en-GB" sz="2800" dirty="0" err="1" smtClean="0"/>
              <a:t>Trefn</a:t>
            </a:r>
            <a:r>
              <a:rPr lang="en-GB" sz="2800" dirty="0" smtClean="0"/>
              <a:t> </a:t>
            </a:r>
            <a:r>
              <a:rPr lang="en-GB" sz="2800" dirty="0" err="1" smtClean="0"/>
              <a:t>Gywir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9806" y="692696"/>
            <a:ext cx="512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Penderfynodd</a:t>
            </a:r>
            <a:r>
              <a:rPr lang="en-GB" dirty="0" smtClean="0"/>
              <a:t> </a:t>
            </a:r>
            <a:r>
              <a:rPr lang="en-GB" dirty="0" err="1" smtClean="0"/>
              <a:t>Cyngor</a:t>
            </a:r>
            <a:r>
              <a:rPr lang="en-GB" dirty="0" smtClean="0"/>
              <a:t> </a:t>
            </a:r>
            <a:r>
              <a:rPr lang="en-GB" dirty="0" err="1" smtClean="0"/>
              <a:t>Dinas</a:t>
            </a:r>
            <a:r>
              <a:rPr lang="en-GB" dirty="0" smtClean="0"/>
              <a:t> </a:t>
            </a:r>
            <a:r>
              <a:rPr lang="en-GB" dirty="0" err="1" smtClean="0"/>
              <a:t>Lerpwl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bod am </a:t>
            </a:r>
            <a:r>
              <a:rPr lang="en-GB" dirty="0" err="1" smtClean="0"/>
              <a:t>foddi</a:t>
            </a:r>
            <a:r>
              <a:rPr lang="en-GB" dirty="0" smtClean="0"/>
              <a:t> Cwm Tryweryn 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mwyn</a:t>
            </a:r>
            <a:r>
              <a:rPr lang="en-GB" dirty="0"/>
              <a:t> </a:t>
            </a:r>
            <a:r>
              <a:rPr lang="en-GB" dirty="0" err="1" smtClean="0"/>
              <a:t>cyflenwi</a:t>
            </a:r>
            <a:r>
              <a:rPr lang="en-GB" dirty="0" smtClean="0"/>
              <a:t> </a:t>
            </a:r>
            <a:r>
              <a:rPr lang="en-GB" dirty="0" err="1" smtClean="0"/>
              <a:t>dŵr</a:t>
            </a:r>
            <a:r>
              <a:rPr lang="en-GB" dirty="0" smtClean="0"/>
              <a:t> </a:t>
            </a:r>
            <a:r>
              <a:rPr lang="en-GB" dirty="0" err="1" smtClean="0"/>
              <a:t>i’r</a:t>
            </a:r>
            <a:r>
              <a:rPr lang="en-GB" dirty="0" smtClean="0"/>
              <a:t> </a:t>
            </a:r>
            <a:r>
              <a:rPr lang="en-GB" dirty="0" err="1" smtClean="0"/>
              <a:t>ddinas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10908" y="148480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Arweiniodd</a:t>
            </a:r>
            <a:r>
              <a:rPr lang="en-GB" dirty="0" smtClean="0"/>
              <a:t> </a:t>
            </a:r>
            <a:r>
              <a:rPr lang="en-GB" dirty="0" err="1" smtClean="0"/>
              <a:t>Gwynfor</a:t>
            </a:r>
            <a:r>
              <a:rPr lang="en-GB" dirty="0" smtClean="0"/>
              <a:t> Evans 70 o </a:t>
            </a:r>
            <a:r>
              <a:rPr lang="en-GB" dirty="0" err="1" smtClean="0"/>
              <a:t>bentrefwyr</a:t>
            </a:r>
            <a:r>
              <a:rPr lang="en-GB" dirty="0" smtClean="0"/>
              <a:t> </a:t>
            </a:r>
            <a:r>
              <a:rPr lang="en-GB" dirty="0" err="1" smtClean="0"/>
              <a:t>gyda</a:t>
            </a:r>
            <a:r>
              <a:rPr lang="en-GB" dirty="0" smtClean="0"/>
              <a:t> </a:t>
            </a:r>
            <a:r>
              <a:rPr lang="en-GB" dirty="0" err="1" smtClean="0"/>
              <a:t>baneri</a:t>
            </a:r>
            <a:r>
              <a:rPr lang="en-GB" dirty="0" smtClean="0"/>
              <a:t> </a:t>
            </a:r>
            <a:r>
              <a:rPr lang="en-GB" dirty="0" err="1" smtClean="0"/>
              <a:t>mewn</a:t>
            </a:r>
            <a:r>
              <a:rPr lang="en-GB" dirty="0" smtClean="0"/>
              <a:t> </a:t>
            </a:r>
            <a:r>
              <a:rPr lang="en-GB" dirty="0" err="1" smtClean="0"/>
              <a:t>gorymdaith</a:t>
            </a:r>
            <a:r>
              <a:rPr lang="en-GB" dirty="0" smtClean="0"/>
              <a:t> </a:t>
            </a:r>
            <a:r>
              <a:rPr lang="en-GB" dirty="0" err="1" smtClean="0"/>
              <a:t>fawr</a:t>
            </a:r>
            <a:r>
              <a:rPr lang="en-GB" dirty="0" smtClean="0"/>
              <a:t> </a:t>
            </a:r>
            <a:r>
              <a:rPr lang="en-GB" dirty="0" err="1" smtClean="0"/>
              <a:t>drwy</a:t>
            </a:r>
            <a:r>
              <a:rPr lang="en-GB" dirty="0" smtClean="0"/>
              <a:t> </a:t>
            </a:r>
            <a:r>
              <a:rPr lang="en-GB" dirty="0" err="1" smtClean="0"/>
              <a:t>ddinas</a:t>
            </a:r>
            <a:r>
              <a:rPr lang="en-GB" dirty="0" smtClean="0"/>
              <a:t> </a:t>
            </a:r>
            <a:r>
              <a:rPr lang="en-GB" dirty="0" err="1" smtClean="0"/>
              <a:t>Lerpwl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ddangos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gwrthwynebiad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84078" y="2276872"/>
            <a:ext cx="8248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Pasiodd</a:t>
            </a:r>
            <a:r>
              <a:rPr lang="en-GB" dirty="0" smtClean="0"/>
              <a:t> y </a:t>
            </a:r>
            <a:r>
              <a:rPr lang="en-GB" dirty="0" err="1" smtClean="0"/>
              <a:t>Senedd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Llundain</a:t>
            </a:r>
            <a:r>
              <a:rPr lang="en-GB" dirty="0" smtClean="0"/>
              <a:t> </a:t>
            </a:r>
            <a:r>
              <a:rPr lang="en-GB" dirty="0" err="1" smtClean="0"/>
              <a:t>ddeddf</a:t>
            </a:r>
            <a:r>
              <a:rPr lang="en-GB" dirty="0" smtClean="0"/>
              <a:t> </a:t>
            </a:r>
            <a:r>
              <a:rPr lang="en-GB" dirty="0" err="1" smtClean="0"/>
              <a:t>oedd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caniatau</a:t>
            </a:r>
            <a:r>
              <a:rPr lang="en-GB" dirty="0" smtClean="0"/>
              <a:t> </a:t>
            </a:r>
            <a:r>
              <a:rPr lang="en-GB" dirty="0" err="1" smtClean="0"/>
              <a:t>boddi’r</a:t>
            </a:r>
            <a:r>
              <a:rPr lang="en-GB" dirty="0" smtClean="0"/>
              <a:t> </a:t>
            </a:r>
            <a:r>
              <a:rPr lang="en-GB" dirty="0" err="1" smtClean="0"/>
              <a:t>dyffryn</a:t>
            </a:r>
            <a:r>
              <a:rPr lang="en-GB" dirty="0" smtClean="0"/>
              <a:t>. </a:t>
            </a:r>
            <a:r>
              <a:rPr lang="en-GB" dirty="0" err="1" smtClean="0"/>
              <a:t>Pleidleisiodd</a:t>
            </a:r>
            <a:r>
              <a:rPr lang="en-GB" dirty="0" smtClean="0"/>
              <a:t> 175 o </a:t>
            </a:r>
            <a:r>
              <a:rPr lang="en-GB" dirty="0" err="1" smtClean="0"/>
              <a:t>blaid</a:t>
            </a:r>
            <a:r>
              <a:rPr lang="en-GB" dirty="0" smtClean="0"/>
              <a:t> y </a:t>
            </a:r>
            <a:r>
              <a:rPr lang="en-GB" dirty="0" err="1" smtClean="0"/>
              <a:t>cynllun</a:t>
            </a:r>
            <a:r>
              <a:rPr lang="en-GB" dirty="0" smtClean="0"/>
              <a:t> a 79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erbyn</a:t>
            </a:r>
            <a:r>
              <a:rPr lang="en-GB" dirty="0" smtClean="0"/>
              <a:t>. Ni </a:t>
            </a:r>
            <a:r>
              <a:rPr lang="en-GB" dirty="0" err="1" smtClean="0"/>
              <a:t>phleidleisiodd</a:t>
            </a:r>
            <a:r>
              <a:rPr lang="en-GB" dirty="0" smtClean="0"/>
              <a:t> </a:t>
            </a:r>
            <a:r>
              <a:rPr lang="en-GB" dirty="0" err="1" smtClean="0"/>
              <a:t>yr</a:t>
            </a:r>
            <a:r>
              <a:rPr lang="en-GB" dirty="0" smtClean="0"/>
              <a:t> un </a:t>
            </a:r>
            <a:r>
              <a:rPr lang="en-GB" dirty="0" err="1" smtClean="0"/>
              <a:t>Aelod</a:t>
            </a:r>
            <a:r>
              <a:rPr lang="en-GB" dirty="0" smtClean="0"/>
              <a:t> </a:t>
            </a:r>
            <a:r>
              <a:rPr lang="en-GB" dirty="0" err="1" smtClean="0"/>
              <a:t>Seneddol</a:t>
            </a:r>
            <a:r>
              <a:rPr lang="en-GB" dirty="0" smtClean="0"/>
              <a:t> o </a:t>
            </a:r>
            <a:r>
              <a:rPr lang="en-GB" dirty="0" err="1" smtClean="0"/>
              <a:t>Gymru</a:t>
            </a:r>
            <a:r>
              <a:rPr lang="en-GB" dirty="0" smtClean="0"/>
              <a:t> </a:t>
            </a:r>
            <a:r>
              <a:rPr lang="en-GB" dirty="0" err="1" smtClean="0"/>
              <a:t>dros</a:t>
            </a:r>
            <a:r>
              <a:rPr lang="en-GB" dirty="0" smtClean="0"/>
              <a:t> </a:t>
            </a:r>
            <a:r>
              <a:rPr lang="en-GB" dirty="0" err="1" smtClean="0"/>
              <a:t>foddi’r</a:t>
            </a:r>
            <a:r>
              <a:rPr lang="en-GB" dirty="0" smtClean="0"/>
              <a:t> cwm.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39806" y="3356992"/>
            <a:ext cx="813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 raid </a:t>
            </a:r>
            <a:r>
              <a:rPr lang="en-GB" dirty="0" err="1" smtClean="0"/>
              <a:t>cau’r</a:t>
            </a:r>
            <a:r>
              <a:rPr lang="en-GB" dirty="0" smtClean="0"/>
              <a:t> </a:t>
            </a:r>
            <a:r>
              <a:rPr lang="en-GB" dirty="0" err="1" smtClean="0"/>
              <a:t>ysgol</a:t>
            </a:r>
            <a:r>
              <a:rPr lang="en-GB" dirty="0" smtClean="0"/>
              <a:t> a </a:t>
            </a:r>
            <a:r>
              <a:rPr lang="en-GB" dirty="0" err="1" smtClean="0"/>
              <a:t>threfnwyd</a:t>
            </a:r>
            <a:r>
              <a:rPr lang="en-GB" dirty="0" smtClean="0"/>
              <a:t> </a:t>
            </a:r>
            <a:r>
              <a:rPr lang="en-GB" dirty="0" err="1" smtClean="0"/>
              <a:t>cyfarfod</a:t>
            </a:r>
            <a:r>
              <a:rPr lang="en-GB" dirty="0" smtClean="0"/>
              <a:t> a  </a:t>
            </a:r>
            <a:r>
              <a:rPr lang="en-GB" dirty="0" err="1" smtClean="0"/>
              <a:t>gwasanaeth</a:t>
            </a:r>
            <a:r>
              <a:rPr lang="en-GB" dirty="0" smtClean="0"/>
              <a:t> </a:t>
            </a:r>
            <a:r>
              <a:rPr lang="en-GB" dirty="0" err="1" smtClean="0"/>
              <a:t>olaf</a:t>
            </a:r>
            <a:r>
              <a:rPr lang="en-GB" dirty="0" smtClean="0"/>
              <a:t> </a:t>
            </a:r>
            <a:r>
              <a:rPr lang="en-GB" dirty="0" err="1" smtClean="0"/>
              <a:t>yno</a:t>
            </a:r>
            <a:r>
              <a:rPr lang="en-GB" dirty="0" smtClean="0"/>
              <a:t>. </a:t>
            </a:r>
            <a:r>
              <a:rPr lang="en-GB" dirty="0" err="1" smtClean="0"/>
              <a:t>Rhoddodd</a:t>
            </a:r>
            <a:r>
              <a:rPr lang="en-GB" dirty="0" smtClean="0"/>
              <a:t> </a:t>
            </a:r>
            <a:r>
              <a:rPr lang="en-GB" dirty="0" err="1"/>
              <a:t>C</a:t>
            </a:r>
            <a:r>
              <a:rPr lang="en-GB" dirty="0" err="1" smtClean="0"/>
              <a:t>angen</a:t>
            </a:r>
            <a:r>
              <a:rPr lang="en-GB" dirty="0" smtClean="0"/>
              <a:t> Plaid </a:t>
            </a:r>
            <a:r>
              <a:rPr lang="en-GB" dirty="0" err="1" smtClean="0"/>
              <a:t>Cymru</a:t>
            </a:r>
            <a:r>
              <a:rPr lang="en-GB" dirty="0" smtClean="0"/>
              <a:t>, </a:t>
            </a:r>
            <a:r>
              <a:rPr lang="en-GB" dirty="0" err="1" smtClean="0"/>
              <a:t>Pwllheli</a:t>
            </a:r>
            <a:r>
              <a:rPr lang="en-GB" dirty="0" smtClean="0"/>
              <a:t>, </a:t>
            </a:r>
            <a:r>
              <a:rPr lang="en-GB" dirty="0" err="1" smtClean="0"/>
              <a:t>gacen</a:t>
            </a:r>
            <a:r>
              <a:rPr lang="en-GB" dirty="0" smtClean="0"/>
              <a:t> </a:t>
            </a:r>
            <a:r>
              <a:rPr lang="en-GB" dirty="0" err="1"/>
              <a:t>i</a:t>
            </a:r>
            <a:r>
              <a:rPr lang="en-GB" dirty="0" err="1" smtClean="0"/>
              <a:t>’r</a:t>
            </a:r>
            <a:r>
              <a:rPr lang="en-GB" dirty="0" smtClean="0"/>
              <a:t> plant </a:t>
            </a:r>
            <a:r>
              <a:rPr lang="en-GB" dirty="0" err="1" smtClean="0"/>
              <a:t>ar</a:t>
            </a:r>
            <a:r>
              <a:rPr lang="en-GB" dirty="0" smtClean="0"/>
              <a:t> ran y </a:t>
            </a:r>
            <a:r>
              <a:rPr lang="en-GB" dirty="0" err="1" smtClean="0"/>
              <a:t>protestwyr</a:t>
            </a:r>
            <a:r>
              <a:rPr lang="en-GB" dirty="0" smtClean="0"/>
              <a:t> John, Owain ac </a:t>
            </a:r>
            <a:r>
              <a:rPr lang="en-GB" dirty="0" err="1" smtClean="0"/>
              <a:t>Emyr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414908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Roedd</a:t>
            </a:r>
            <a:r>
              <a:rPr lang="en-GB" dirty="0" smtClean="0"/>
              <a:t> </a:t>
            </a:r>
            <a:r>
              <a:rPr lang="en-GB" dirty="0" err="1" smtClean="0"/>
              <a:t>rhaid</a:t>
            </a:r>
            <a:r>
              <a:rPr lang="en-GB" dirty="0" smtClean="0"/>
              <a:t> i 48 o </a:t>
            </a:r>
            <a:r>
              <a:rPr lang="en-GB" dirty="0" err="1" smtClean="0"/>
              <a:t>drigolion</a:t>
            </a:r>
            <a:r>
              <a:rPr lang="en-GB" dirty="0" smtClean="0"/>
              <a:t> </a:t>
            </a:r>
            <a:r>
              <a:rPr lang="en-GB" dirty="0" err="1" smtClean="0"/>
              <a:t>Capel</a:t>
            </a:r>
            <a:r>
              <a:rPr lang="en-GB" dirty="0" smtClean="0"/>
              <a:t> </a:t>
            </a:r>
            <a:r>
              <a:rPr lang="en-GB" dirty="0" err="1" smtClean="0"/>
              <a:t>Celyn</a:t>
            </a:r>
            <a:r>
              <a:rPr lang="en-GB" dirty="0" smtClean="0"/>
              <a:t> </a:t>
            </a:r>
            <a:r>
              <a:rPr lang="en-GB" dirty="0" err="1" smtClean="0"/>
              <a:t>hel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pac</a:t>
            </a:r>
            <a:r>
              <a:rPr lang="en-GB" dirty="0" smtClean="0"/>
              <a:t> a </a:t>
            </a:r>
            <a:r>
              <a:rPr lang="en-GB" dirty="0" err="1" smtClean="0"/>
              <a:t>symud</a:t>
            </a:r>
            <a:r>
              <a:rPr lang="en-GB" dirty="0" smtClean="0"/>
              <a:t> i </a:t>
            </a:r>
            <a:r>
              <a:rPr lang="en-GB" dirty="0" err="1" smtClean="0"/>
              <a:t>fyw</a:t>
            </a:r>
            <a:r>
              <a:rPr lang="en-GB" dirty="0"/>
              <a:t> </a:t>
            </a:r>
            <a:r>
              <a:rPr lang="en-GB" dirty="0" smtClean="0"/>
              <a:t>ac </a:t>
            </a:r>
            <a:r>
              <a:rPr lang="en-GB" dirty="0" err="1" smtClean="0"/>
              <a:t>roedd</a:t>
            </a:r>
            <a:r>
              <a:rPr lang="en-GB" dirty="0" smtClean="0"/>
              <a:t> </a:t>
            </a:r>
            <a:r>
              <a:rPr lang="en-GB" dirty="0" err="1" smtClean="0"/>
              <a:t>rhaid</a:t>
            </a:r>
            <a:r>
              <a:rPr lang="en-GB" dirty="0" smtClean="0"/>
              <a:t> </a:t>
            </a:r>
            <a:r>
              <a:rPr lang="en-GB" dirty="0" err="1" smtClean="0"/>
              <a:t>i’r</a:t>
            </a:r>
            <a:r>
              <a:rPr lang="en-GB" dirty="0" smtClean="0"/>
              <a:t> </a:t>
            </a:r>
            <a:r>
              <a:rPr lang="en-GB" dirty="0" err="1" smtClean="0"/>
              <a:t>ffermwyr</a:t>
            </a:r>
            <a:r>
              <a:rPr lang="en-GB" dirty="0" smtClean="0"/>
              <a:t> </a:t>
            </a:r>
            <a:r>
              <a:rPr lang="en-GB" dirty="0" err="1" smtClean="0"/>
              <a:t>werthu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stoc</a:t>
            </a:r>
            <a:r>
              <a:rPr lang="en-GB" dirty="0" smtClean="0"/>
              <a:t> i </a:t>
            </a:r>
            <a:r>
              <a:rPr lang="en-GB" dirty="0" err="1" smtClean="0"/>
              <a:t>gyd</a:t>
            </a:r>
            <a:r>
              <a:rPr lang="en-GB" dirty="0" smtClean="0"/>
              <a:t>..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5028839"/>
            <a:ext cx="784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Chwalwyd</a:t>
            </a:r>
            <a:r>
              <a:rPr lang="en-GB" dirty="0" smtClean="0"/>
              <a:t> </a:t>
            </a:r>
            <a:r>
              <a:rPr lang="en-GB" dirty="0" err="1" smtClean="0"/>
              <a:t>pob</a:t>
            </a:r>
            <a:r>
              <a:rPr lang="en-GB" dirty="0" smtClean="0"/>
              <a:t> </a:t>
            </a:r>
            <a:r>
              <a:rPr lang="en-GB" dirty="0" err="1" smtClean="0"/>
              <a:t>adeilad</a:t>
            </a:r>
            <a:r>
              <a:rPr lang="en-GB" dirty="0" smtClean="0"/>
              <a:t> </a:t>
            </a:r>
            <a:r>
              <a:rPr lang="en-GB" dirty="0" err="1"/>
              <a:t>i</a:t>
            </a:r>
            <a:r>
              <a:rPr lang="en-GB" dirty="0" err="1" smtClean="0"/>
              <a:t>’r</a:t>
            </a:r>
            <a:r>
              <a:rPr lang="en-GB" dirty="0" smtClean="0"/>
              <a:t> </a:t>
            </a:r>
            <a:r>
              <a:rPr lang="en-GB" dirty="0" err="1" smtClean="0"/>
              <a:t>llawr</a:t>
            </a:r>
            <a:r>
              <a:rPr lang="en-GB" dirty="0" smtClean="0"/>
              <a:t>, </a:t>
            </a:r>
            <a:r>
              <a:rPr lang="en-GB" dirty="0" err="1" smtClean="0"/>
              <a:t>adeiladwyd</a:t>
            </a:r>
            <a:r>
              <a:rPr lang="en-GB" dirty="0" smtClean="0"/>
              <a:t> </a:t>
            </a:r>
            <a:r>
              <a:rPr lang="en-GB" dirty="0" err="1" smtClean="0"/>
              <a:t>argae</a:t>
            </a:r>
            <a:r>
              <a:rPr lang="en-GB" dirty="0" smtClean="0"/>
              <a:t>, a </a:t>
            </a:r>
            <a:r>
              <a:rPr lang="en-GB" dirty="0" err="1" smtClean="0"/>
              <a:t>daeth</a:t>
            </a:r>
            <a:r>
              <a:rPr lang="en-GB" dirty="0" smtClean="0"/>
              <a:t> y </a:t>
            </a:r>
            <a:r>
              <a:rPr lang="en-GB" dirty="0" err="1" smtClean="0"/>
              <a:t>dŵr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foddi</a:t>
            </a:r>
            <a:r>
              <a:rPr lang="en-GB" dirty="0" smtClean="0"/>
              <a:t> </a:t>
            </a:r>
            <a:r>
              <a:rPr lang="en-GB" dirty="0" err="1" smtClean="0"/>
              <a:t>ffermydd</a:t>
            </a:r>
            <a:r>
              <a:rPr lang="en-GB" dirty="0" smtClean="0"/>
              <a:t> a </a:t>
            </a:r>
            <a:r>
              <a:rPr lang="en-GB" dirty="0" err="1" smtClean="0"/>
              <a:t>thir</a:t>
            </a:r>
            <a:r>
              <a:rPr lang="en-GB" dirty="0" smtClean="0"/>
              <a:t>. Cr</a:t>
            </a:r>
            <a:r>
              <a:rPr lang="az-Cyrl-AZ" dirty="0" smtClean="0"/>
              <a:t>ё</a:t>
            </a:r>
            <a:r>
              <a:rPr lang="en-GB" dirty="0" err="1" smtClean="0"/>
              <a:t>wyd</a:t>
            </a:r>
            <a:r>
              <a:rPr lang="en-GB" dirty="0" smtClean="0"/>
              <a:t> </a:t>
            </a:r>
            <a:r>
              <a:rPr lang="en-GB" dirty="0" err="1" smtClean="0"/>
              <a:t>llyn</a:t>
            </a:r>
            <a:r>
              <a:rPr lang="en-GB" dirty="0" smtClean="0"/>
              <a:t> </a:t>
            </a:r>
            <a:r>
              <a:rPr lang="en-GB" dirty="0" err="1" smtClean="0"/>
              <a:t>ryw</a:t>
            </a:r>
            <a:r>
              <a:rPr lang="en-GB" dirty="0" smtClean="0"/>
              <a:t> </a:t>
            </a:r>
            <a:r>
              <a:rPr lang="en-GB" dirty="0" err="1" smtClean="0"/>
              <a:t>ddwy</a:t>
            </a:r>
            <a:r>
              <a:rPr lang="en-GB" dirty="0" smtClean="0"/>
              <a:t> </a:t>
            </a:r>
            <a:r>
              <a:rPr lang="en-GB" dirty="0" err="1" smtClean="0"/>
              <a:t>filltir</a:t>
            </a:r>
            <a:r>
              <a:rPr lang="en-GB" dirty="0" smtClean="0"/>
              <a:t> a </a:t>
            </a:r>
            <a:r>
              <a:rPr lang="en-GB" dirty="0" err="1" smtClean="0"/>
              <a:t>hanner</a:t>
            </a:r>
            <a:r>
              <a:rPr lang="en-GB" dirty="0" smtClean="0"/>
              <a:t> o </a:t>
            </a:r>
            <a:r>
              <a:rPr lang="en-GB" dirty="0" err="1" smtClean="0"/>
              <a:t>hyd</a:t>
            </a:r>
            <a:r>
              <a:rPr lang="en-GB" dirty="0" smtClean="0"/>
              <a:t> a </a:t>
            </a:r>
            <a:r>
              <a:rPr lang="en-GB" dirty="0" err="1" smtClean="0"/>
              <a:t>milltir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draws.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67544" y="5877272"/>
            <a:ext cx="7211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Cafwyd</a:t>
            </a:r>
            <a:r>
              <a:rPr lang="en-GB" dirty="0" smtClean="0"/>
              <a:t> </a:t>
            </a:r>
            <a:r>
              <a:rPr lang="en-GB" dirty="0" err="1" smtClean="0"/>
              <a:t>agoriad</a:t>
            </a:r>
            <a:r>
              <a:rPr lang="en-GB" dirty="0" smtClean="0"/>
              <a:t> </a:t>
            </a:r>
            <a:r>
              <a:rPr lang="en-GB" dirty="0" err="1" smtClean="0"/>
              <a:t>swyddogol</a:t>
            </a:r>
            <a:r>
              <a:rPr lang="en-GB" dirty="0" smtClean="0"/>
              <a:t> a </a:t>
            </a:r>
            <a:r>
              <a:rPr lang="en-GB" dirty="0" err="1" smtClean="0"/>
              <a:t>tharfwyd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y </a:t>
            </a:r>
            <a:r>
              <a:rPr lang="en-GB" dirty="0" err="1" smtClean="0"/>
              <a:t>cyfarfod</a:t>
            </a:r>
            <a:r>
              <a:rPr lang="en-GB" dirty="0" smtClean="0"/>
              <a:t> </a:t>
            </a:r>
            <a:r>
              <a:rPr lang="en-GB" dirty="0" err="1" smtClean="0"/>
              <a:t>gan</a:t>
            </a:r>
            <a:r>
              <a:rPr lang="en-GB" dirty="0" smtClean="0"/>
              <a:t> </a:t>
            </a:r>
            <a:r>
              <a:rPr lang="en-GB" dirty="0" err="1" smtClean="0"/>
              <a:t>wrthwynebwyr</a:t>
            </a:r>
            <a:r>
              <a:rPr lang="en-GB" dirty="0" smtClean="0"/>
              <a:t>. </a:t>
            </a:r>
            <a:r>
              <a:rPr lang="en-GB" dirty="0" err="1" smtClean="0"/>
              <a:t>Ond</a:t>
            </a:r>
            <a:r>
              <a:rPr lang="en-GB" dirty="0" smtClean="0"/>
              <a:t>, </a:t>
            </a:r>
            <a:r>
              <a:rPr lang="en-GB" dirty="0" err="1" smtClean="0"/>
              <a:t>roedd</a:t>
            </a:r>
            <a:r>
              <a:rPr lang="en-GB" dirty="0" smtClean="0"/>
              <a:t> </a:t>
            </a:r>
            <a:r>
              <a:rPr lang="en-GB" dirty="0" err="1" smtClean="0"/>
              <a:t>hi’n</a:t>
            </a:r>
            <a:r>
              <a:rPr lang="en-GB" dirty="0" smtClean="0"/>
              <a:t> </a:t>
            </a:r>
            <a:r>
              <a:rPr lang="en-GB" dirty="0" err="1" smtClean="0"/>
              <a:t>rhy</a:t>
            </a:r>
            <a:r>
              <a:rPr lang="en-GB" dirty="0" smtClean="0"/>
              <a:t> </a:t>
            </a:r>
            <a:r>
              <a:rPr lang="en-GB" dirty="0" err="1" smtClean="0"/>
              <a:t>hwyr</a:t>
            </a:r>
            <a:r>
              <a:rPr lang="en-GB" dirty="0" smtClean="0"/>
              <a:t> </a:t>
            </a:r>
            <a:r>
              <a:rPr lang="en-GB" dirty="0" err="1" smtClean="0"/>
              <a:t>roedd</a:t>
            </a:r>
            <a:r>
              <a:rPr lang="en-GB" dirty="0" smtClean="0"/>
              <a:t> y cwm </a:t>
            </a:r>
            <a:r>
              <a:rPr lang="en-GB" dirty="0" err="1" smtClean="0"/>
              <a:t>wedi</a:t>
            </a:r>
            <a:r>
              <a:rPr lang="en-GB" dirty="0" smtClean="0"/>
              <a:t> </a:t>
            </a:r>
            <a:r>
              <a:rPr lang="en-GB" dirty="0" err="1" smtClean="0"/>
              <a:t>boddi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7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288" y="549275"/>
            <a:ext cx="8424862" cy="5903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69333" y="836712"/>
            <a:ext cx="54503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y-GB" sz="4800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Cadair Gwir neu Gau</a:t>
            </a:r>
            <a:endParaRPr lang="cy-GB" sz="4800" b="1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3253" name="TextBox 3"/>
          <p:cNvSpPr txBox="1">
            <a:spLocks noChangeArrowheads="1"/>
          </p:cNvSpPr>
          <p:nvPr/>
        </p:nvSpPr>
        <p:spPr bwMode="auto">
          <a:xfrm>
            <a:off x="827088" y="2205038"/>
            <a:ext cx="6337300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y-GB" altLang="en-US" sz="1800" dirty="0" smtClean="0"/>
              <a:t>gweithgaredd buddiol </a:t>
            </a:r>
            <a:r>
              <a:rPr lang="cy-GB" altLang="en-US" sz="1800" dirty="0"/>
              <a:t>i roi adborth ac asesu dealltwriaeth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y-GB" altLang="en-US" sz="1800" dirty="0" smtClean="0"/>
              <a:t>disgybl </a:t>
            </a:r>
            <a:r>
              <a:rPr lang="cy-GB" altLang="en-US" sz="1800" dirty="0"/>
              <a:t>i </a:t>
            </a:r>
            <a:r>
              <a:rPr lang="cy-GB" altLang="en-US" sz="1800" dirty="0" smtClean="0"/>
              <a:t>eistedd yn y “Gadair Gwir neu Gau”</a:t>
            </a:r>
            <a:endParaRPr lang="cy-GB" altLang="en-US" sz="18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y-GB" altLang="en-US" sz="1800" dirty="0"/>
              <a:t>g</a:t>
            </a:r>
            <a:r>
              <a:rPr lang="cy-GB" altLang="en-US" sz="1800" dirty="0" smtClean="0"/>
              <a:t>weddill y dosbarth </a:t>
            </a:r>
            <a:r>
              <a:rPr lang="cy-GB" altLang="en-US" sz="1800" dirty="0"/>
              <a:t>i restru rhifau 1-10 ar bapur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y-GB" altLang="en-US" sz="1800" dirty="0"/>
              <a:t>y</a:t>
            </a:r>
            <a:r>
              <a:rPr lang="cy-GB" altLang="en-US" sz="1800" dirty="0" smtClean="0"/>
              <a:t>r </a:t>
            </a:r>
            <a:r>
              <a:rPr lang="cy-GB" altLang="en-US" sz="1800" dirty="0"/>
              <a:t>athro yn gofyn 10 cwestiwn i’r un </a:t>
            </a:r>
            <a:r>
              <a:rPr lang="cy-GB" altLang="en-US" sz="1800" dirty="0" smtClean="0"/>
              <a:t>sydd yn y gadair </a:t>
            </a:r>
            <a:r>
              <a:rPr lang="cy-GB" altLang="en-US" sz="1800" dirty="0"/>
              <a:t>am y testun dan sylw</a:t>
            </a:r>
            <a:r>
              <a:rPr lang="cy-GB" altLang="en-US" sz="1800" dirty="0" smtClean="0"/>
              <a:t>. Y dysgwr </a:t>
            </a:r>
            <a:r>
              <a:rPr lang="cy-GB" altLang="en-US" sz="1800" dirty="0"/>
              <a:t>i ateb ar goedd a’r gweddill i benderfynu a yw’r ateb yn </a:t>
            </a:r>
            <a:r>
              <a:rPr lang="cy-GB" altLang="en-US" sz="1800" dirty="0" smtClean="0"/>
              <a:t>gywir, anghywir </a:t>
            </a:r>
            <a:r>
              <a:rPr lang="cy-GB" altLang="en-US" sz="1800" dirty="0"/>
              <a:t>neu ddim yn </a:t>
            </a:r>
            <a:r>
              <a:rPr lang="cy-GB" altLang="en-US" sz="1800" dirty="0" smtClean="0"/>
              <a:t>si</a:t>
            </a:r>
            <a:r>
              <a:rPr lang="cy-GB" altLang="en-US" sz="1800" dirty="0" smtClean="0">
                <a:latin typeface="Comic Sans MS"/>
              </a:rPr>
              <a:t>ŵ</a:t>
            </a:r>
            <a:r>
              <a:rPr lang="cy-GB" altLang="en-US" sz="1800" dirty="0" smtClean="0"/>
              <a:t>r</a:t>
            </a:r>
            <a:endParaRPr lang="cy-GB" altLang="en-US" sz="18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y-GB" altLang="en-US" sz="1800" dirty="0"/>
              <a:t>o</a:t>
            </a:r>
            <a:r>
              <a:rPr lang="cy-GB" altLang="en-US" sz="1800" dirty="0" smtClean="0"/>
              <a:t>s </a:t>
            </a:r>
            <a:r>
              <a:rPr lang="cy-GB" altLang="en-US" sz="1800" dirty="0"/>
              <a:t>ydynt yn meddwl bod yr ateb yn gywir, rhoi √ gyferbyn â rhif y cwestiwn, x os yn anghywir neu ? </a:t>
            </a:r>
            <a:r>
              <a:rPr lang="cy-GB" altLang="en-US" sz="1800" dirty="0" smtClean="0"/>
              <a:t>os </a:t>
            </a:r>
            <a:r>
              <a:rPr lang="cy-GB" altLang="en-US" sz="1800" dirty="0"/>
              <a:t>nad yw’r un </a:t>
            </a:r>
            <a:r>
              <a:rPr lang="cy-GB" altLang="en-US" sz="1800" dirty="0" smtClean="0"/>
              <a:t>yn y gadair </a:t>
            </a:r>
            <a:r>
              <a:rPr lang="cy-GB" altLang="en-US" sz="1800" dirty="0"/>
              <a:t>yn </a:t>
            </a:r>
            <a:r>
              <a:rPr lang="cy-GB" altLang="en-US" sz="1800" dirty="0" smtClean="0"/>
              <a:t>si</a:t>
            </a:r>
            <a:r>
              <a:rPr lang="cy-GB" altLang="en-US" sz="1800" dirty="0" smtClean="0">
                <a:latin typeface="Comic Sans MS"/>
              </a:rPr>
              <a:t>ŵ</a:t>
            </a:r>
            <a:r>
              <a:rPr lang="cy-GB" altLang="en-US" sz="1800" dirty="0" smtClean="0"/>
              <a:t>r</a:t>
            </a:r>
            <a:r>
              <a:rPr lang="cy-GB" altLang="en-US" sz="1800" dirty="0"/>
              <a:t>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n-GB" alt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810459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288" y="404813"/>
            <a:ext cx="8353425" cy="6119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06438" y="412750"/>
            <a:ext cx="51657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y-GB" sz="4800" b="1" dirty="0">
                <a:ln w="18000">
                  <a:noFill/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Am y cyntaf</a:t>
            </a:r>
          </a:p>
        </p:txBody>
      </p:sp>
      <p:pic>
        <p:nvPicPr>
          <p:cNvPr id="5530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798513"/>
            <a:ext cx="1785938" cy="19891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5301" name="TextBox 3"/>
          <p:cNvSpPr txBox="1">
            <a:spLocks noChangeArrowheads="1"/>
          </p:cNvSpPr>
          <p:nvPr/>
        </p:nvSpPr>
        <p:spPr bwMode="auto">
          <a:xfrm>
            <a:off x="706438" y="1244600"/>
            <a:ext cx="504031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y-GB" altLang="en-US" sz="1800" dirty="0"/>
              <a:t>Chwilio am wybodaeth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y-GB" altLang="en-US" sz="1800" dirty="0"/>
              <a:t>P</a:t>
            </a:r>
            <a:r>
              <a:rPr lang="cy-GB" altLang="en-US" sz="1800" dirty="0" smtClean="0"/>
              <a:t>aratoi </a:t>
            </a:r>
            <a:r>
              <a:rPr lang="cy-GB" altLang="en-US" sz="1800" dirty="0"/>
              <a:t>cyfres o 10 cwestiwn ar destun arbennig – pob set mewn lliwiau gwahanol – digon i bob grŵp. Gosod pob set ar ddesg yr athro gyda’r rhif ar i fyny ac yn dechrau â rhif 1.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y-GB" altLang="en-US" sz="1800" dirty="0"/>
              <a:t>Grwpiau o 3 neu 4 – rhoi lliw i bob grŵp allu adnabod eu set </a:t>
            </a:r>
            <a:r>
              <a:rPr lang="cy-GB" altLang="en-US" sz="1800" dirty="0" smtClean="0"/>
              <a:t>o gwestiynau </a:t>
            </a:r>
            <a:r>
              <a:rPr lang="cy-GB" altLang="en-US" sz="1800" dirty="0"/>
              <a:t>ar ddesg yr athro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y-GB" altLang="en-US" sz="1800" dirty="0"/>
              <a:t>Rhoi ffynonellau i bob grŵp sy’n cynnwys atebion i bob cwestiwn – un i bob </a:t>
            </a:r>
            <a:r>
              <a:rPr lang="cy-GB" altLang="en-US" sz="1800" dirty="0" smtClean="0"/>
              <a:t>dysgwr, </a:t>
            </a:r>
            <a:r>
              <a:rPr lang="cy-GB" altLang="en-US" sz="1800" dirty="0"/>
              <a:t>e.e. tudalen o lyfr, llun, map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y-GB" altLang="en-US" sz="1800" dirty="0"/>
              <a:t>Yr athro i weiddi ‘barod’ ac un o bob grŵp i redeg at y ddesg i nôl y cwestiwn cyntaf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y-GB" altLang="en-US" sz="1800" dirty="0"/>
              <a:t>Y grŵp i ddarganfod yr ateb a’i ysgrifennu. Ail un o’r grŵp i fynd </a:t>
            </a:r>
            <a:r>
              <a:rPr lang="cy-GB" altLang="en-US" sz="1800" dirty="0" err="1" smtClean="0"/>
              <a:t>â’r</a:t>
            </a:r>
            <a:r>
              <a:rPr lang="cy-GB" altLang="en-US" sz="1800" dirty="0" smtClean="0"/>
              <a:t> </a:t>
            </a:r>
            <a:r>
              <a:rPr lang="cy-GB" altLang="en-US" sz="1800" dirty="0"/>
              <a:t>ateb at yr athro i’w wirio cyn casglu’r ail gerdyn.</a:t>
            </a:r>
          </a:p>
        </p:txBody>
      </p:sp>
    </p:spTree>
    <p:extLst>
      <p:ext uri="{BB962C8B-B14F-4D97-AF65-F5344CB8AC3E}">
        <p14:creationId xmlns:p14="http://schemas.microsoft.com/office/powerpoint/2010/main" val="331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867066"/>
              </p:ext>
            </p:extLst>
          </p:nvPr>
        </p:nvGraphicFramePr>
        <p:xfrm>
          <a:off x="251520" y="332651"/>
          <a:ext cx="8640961" cy="6245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7704857"/>
              </a:tblGrid>
              <a:tr h="562972">
                <a:tc>
                  <a:txBody>
                    <a:bodyPr/>
                    <a:lstStyle/>
                    <a:p>
                      <a:r>
                        <a:rPr lang="en-GB" dirty="0" smtClean="0"/>
                        <a:t>  </a:t>
                      </a:r>
                      <a:r>
                        <a:rPr lang="en-GB" dirty="0" err="1" smtClean="0"/>
                        <a:t>Rhif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                                      </a:t>
                      </a:r>
                      <a:r>
                        <a:rPr lang="en-GB" dirty="0" err="1" smtClean="0"/>
                        <a:t>Cwestiwn</a:t>
                      </a:r>
                      <a:endParaRPr lang="en-GB" dirty="0"/>
                    </a:p>
                    <a:p>
                      <a:r>
                        <a:rPr lang="en-GB" dirty="0" smtClean="0"/>
                        <a:t>  </a:t>
                      </a:r>
                      <a:endParaRPr lang="en-GB" dirty="0"/>
                    </a:p>
                  </a:txBody>
                  <a:tcPr/>
                </a:tc>
              </a:tr>
              <a:tr h="5629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Pam </a:t>
                      </a:r>
                      <a:r>
                        <a:rPr lang="en-GB" baseline="0" dirty="0" err="1" smtClean="0"/>
                        <a:t>roedd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angen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boddi</a:t>
                      </a:r>
                      <a:r>
                        <a:rPr lang="en-GB" baseline="0" dirty="0" smtClean="0"/>
                        <a:t> Cwm </a:t>
                      </a:r>
                      <a:r>
                        <a:rPr lang="en-GB" baseline="0" dirty="0" err="1" smtClean="0"/>
                        <a:t>Celyn</a:t>
                      </a:r>
                      <a:r>
                        <a:rPr lang="en-GB" baseline="0" dirty="0" smtClean="0"/>
                        <a:t>?</a:t>
                      </a:r>
                      <a:endParaRPr lang="en-GB" dirty="0"/>
                    </a:p>
                  </a:txBody>
                  <a:tcPr/>
                </a:tc>
              </a:tr>
              <a:tr h="5629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Beth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oedd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ymateb</a:t>
                      </a:r>
                      <a:r>
                        <a:rPr lang="en-GB" baseline="0" dirty="0" smtClean="0"/>
                        <a:t> y </a:t>
                      </a:r>
                      <a:r>
                        <a:rPr lang="en-GB" baseline="0" dirty="0" err="1" smtClean="0"/>
                        <a:t>trigolion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i’r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newyddion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yn</a:t>
                      </a:r>
                      <a:r>
                        <a:rPr lang="en-GB" baseline="0" dirty="0" smtClean="0"/>
                        <a:t> 1955?</a:t>
                      </a:r>
                      <a:endParaRPr lang="en-GB" dirty="0"/>
                    </a:p>
                  </a:txBody>
                  <a:tcPr/>
                </a:tc>
              </a:tr>
              <a:tr h="53823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Beth </a:t>
                      </a:r>
                      <a:r>
                        <a:rPr lang="en-GB" dirty="0" err="1" smtClean="0"/>
                        <a:t>ddigwyddodd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ar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strydoedd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Lerpwl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yn</a:t>
                      </a:r>
                      <a:r>
                        <a:rPr lang="en-GB" dirty="0" smtClean="0"/>
                        <a:t> 1956?</a:t>
                      </a:r>
                      <a:endParaRPr lang="en-GB" dirty="0"/>
                    </a:p>
                  </a:txBody>
                  <a:tcPr/>
                </a:tc>
              </a:tr>
              <a:tr h="5629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Beth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oedd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ymateb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Cyngor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Lerpwl</a:t>
                      </a:r>
                      <a:r>
                        <a:rPr lang="en-GB" baseline="0" dirty="0" smtClean="0"/>
                        <a:t>?</a:t>
                      </a:r>
                      <a:endParaRPr lang="en-GB" dirty="0"/>
                    </a:p>
                  </a:txBody>
                  <a:tcPr/>
                </a:tc>
              </a:tr>
              <a:tr h="5629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Beth </a:t>
                      </a:r>
                      <a:r>
                        <a:rPr lang="en-GB" dirty="0" err="1" smtClean="0"/>
                        <a:t>oedd</a:t>
                      </a:r>
                      <a:r>
                        <a:rPr lang="en-GB" baseline="0" dirty="0" smtClean="0"/>
                        <a:t> y </a:t>
                      </a:r>
                      <a:r>
                        <a:rPr lang="en-GB" baseline="0" dirty="0" err="1" smtClean="0"/>
                        <a:t>penderfyniad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gan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Senedd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Llundain</a:t>
                      </a:r>
                      <a:r>
                        <a:rPr lang="en-GB" baseline="0" dirty="0" smtClean="0"/>
                        <a:t>?</a:t>
                      </a:r>
                      <a:endParaRPr lang="en-GB" dirty="0"/>
                    </a:p>
                  </a:txBody>
                  <a:tcPr/>
                </a:tc>
              </a:tr>
              <a:tr h="5629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Sut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treuliodd</a:t>
                      </a:r>
                      <a:r>
                        <a:rPr lang="en-GB" baseline="0" dirty="0" smtClean="0"/>
                        <a:t> y plant </a:t>
                      </a:r>
                      <a:r>
                        <a:rPr lang="en-GB" baseline="0" dirty="0" err="1" smtClean="0"/>
                        <a:t>eu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diwrnod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olaf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yn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ysgol</a:t>
                      </a:r>
                      <a:r>
                        <a:rPr lang="en-GB" baseline="0" dirty="0" smtClean="0"/>
                        <a:t> y </a:t>
                      </a:r>
                      <a:r>
                        <a:rPr lang="en-GB" baseline="0" dirty="0" err="1" smtClean="0"/>
                        <a:t>pentref</a:t>
                      </a:r>
                      <a:r>
                        <a:rPr lang="en-GB" baseline="0" dirty="0" smtClean="0"/>
                        <a:t>?</a:t>
                      </a:r>
                      <a:endParaRPr lang="en-GB" dirty="0"/>
                    </a:p>
                  </a:txBody>
                  <a:tcPr/>
                </a:tc>
              </a:tr>
              <a:tr h="5629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Beth </a:t>
                      </a:r>
                      <a:r>
                        <a:rPr lang="en-GB" dirty="0" err="1" smtClean="0"/>
                        <a:t>ddigwyddodd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i’r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trigolion</a:t>
                      </a:r>
                      <a:r>
                        <a:rPr lang="en-GB" baseline="0" dirty="0" smtClean="0"/>
                        <a:t>?</a:t>
                      </a:r>
                      <a:endParaRPr lang="en-GB" dirty="0"/>
                    </a:p>
                  </a:txBody>
                  <a:tcPr/>
                </a:tc>
              </a:tr>
              <a:tr h="5629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Beth </a:t>
                      </a:r>
                      <a:r>
                        <a:rPr lang="en-GB" baseline="0" dirty="0" err="1" smtClean="0"/>
                        <a:t>ddigwyddodd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ôl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adeiladu’r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argae</a:t>
                      </a:r>
                      <a:r>
                        <a:rPr lang="en-GB" baseline="0" dirty="0" smtClean="0"/>
                        <a:t>?</a:t>
                      </a:r>
                      <a:endParaRPr lang="en-GB" dirty="0"/>
                    </a:p>
                  </a:txBody>
                  <a:tcPr/>
                </a:tc>
              </a:tr>
              <a:tr h="5629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Beth </a:t>
                      </a:r>
                      <a:r>
                        <a:rPr lang="en-GB" dirty="0" err="1" smtClean="0"/>
                        <a:t>ddigwyddodd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yn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ystod</a:t>
                      </a:r>
                      <a:r>
                        <a:rPr lang="en-GB" baseline="0" dirty="0" smtClean="0"/>
                        <a:t> y </a:t>
                      </a:r>
                      <a:r>
                        <a:rPr lang="en-GB" baseline="0" dirty="0" err="1" smtClean="0"/>
                        <a:t>yr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agoriad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swyddogol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yn</a:t>
                      </a:r>
                      <a:r>
                        <a:rPr lang="en-GB" baseline="0" dirty="0" smtClean="0"/>
                        <a:t> 1965?</a:t>
                      </a:r>
                      <a:endParaRPr lang="en-GB" dirty="0"/>
                    </a:p>
                  </a:txBody>
                  <a:tcPr/>
                </a:tc>
              </a:tr>
              <a:tr h="5629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Beth </a:t>
                      </a:r>
                      <a:r>
                        <a:rPr lang="en-GB" dirty="0" err="1" smtClean="0"/>
                        <a:t>sydd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i’w</a:t>
                      </a:r>
                      <a:r>
                        <a:rPr lang="en-GB" dirty="0" smtClean="0"/>
                        <a:t> weld </a:t>
                      </a:r>
                      <a:r>
                        <a:rPr lang="en-GB" dirty="0" err="1" smtClean="0"/>
                        <a:t>yng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Nghwm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Celyn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heddiw</a:t>
                      </a:r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49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903025"/>
              </p:ext>
            </p:extLst>
          </p:nvPr>
        </p:nvGraphicFramePr>
        <p:xfrm>
          <a:off x="251520" y="332651"/>
          <a:ext cx="8640961" cy="6192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081"/>
                <a:gridCol w="4797287"/>
                <a:gridCol w="1564593"/>
              </a:tblGrid>
              <a:tr h="562972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Rhif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Cwestiwn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        </a:t>
                      </a:r>
                      <a:r>
                        <a:rPr lang="en-GB" dirty="0" err="1" smtClean="0"/>
                        <a:t>Ateb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</a:t>
                      </a:r>
                      <a:r>
                        <a:rPr lang="en-GB" dirty="0" err="1" smtClean="0"/>
                        <a:t>Cywir</a:t>
                      </a:r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</a:tr>
              <a:tr h="5629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29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29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29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29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29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29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29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29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29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0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288" y="549275"/>
            <a:ext cx="8424862" cy="5903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908050"/>
            <a:ext cx="46799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y-GB" sz="4800" b="1" dirty="0">
                <a:ln w="18000">
                  <a:noFill/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Taflu’r dis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3295">
            <a:off x="6448425" y="1125538"/>
            <a:ext cx="1895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Box 3"/>
          <p:cNvSpPr txBox="1">
            <a:spLocks noChangeArrowheads="1"/>
          </p:cNvSpPr>
          <p:nvPr/>
        </p:nvSpPr>
        <p:spPr bwMode="auto">
          <a:xfrm>
            <a:off x="755650" y="1844675"/>
            <a:ext cx="5688013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y-GB" altLang="en-US" sz="1800" dirty="0" smtClean="0"/>
              <a:t>Gweithgaredd a fydd yn profi </a:t>
            </a:r>
            <a:r>
              <a:rPr lang="cy-GB" altLang="en-US" sz="1800" dirty="0"/>
              <a:t>gwybodaeth, datblygu geirfa neu’r gallu i ymateb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y-GB" altLang="en-US" sz="1800" dirty="0"/>
              <a:t>P</a:t>
            </a:r>
            <a:r>
              <a:rPr lang="cy-GB" altLang="en-US" sz="1800" dirty="0" smtClean="0"/>
              <a:t>aratoi </a:t>
            </a:r>
            <a:r>
              <a:rPr lang="cy-GB" altLang="en-US" sz="1800" dirty="0"/>
              <a:t>set o gardiau </a:t>
            </a:r>
            <a:r>
              <a:rPr lang="cy-GB" altLang="en-US" sz="1800" dirty="0" smtClean="0"/>
              <a:t>â </a:t>
            </a:r>
            <a:r>
              <a:rPr lang="cy-GB" altLang="en-US" sz="1800" dirty="0"/>
              <a:t>chwestiynau neu sbardunau </a:t>
            </a:r>
            <a:r>
              <a:rPr lang="cy-GB" altLang="en-US" sz="1800" dirty="0" smtClean="0"/>
              <a:t>y gall </a:t>
            </a:r>
            <a:r>
              <a:rPr lang="cy-GB" altLang="en-US" sz="1800" dirty="0"/>
              <a:t>y </a:t>
            </a:r>
            <a:r>
              <a:rPr lang="cy-GB" altLang="en-US" sz="1800" dirty="0" smtClean="0"/>
              <a:t>dysgwyr </a:t>
            </a:r>
            <a:r>
              <a:rPr lang="cy-GB" altLang="en-US" sz="1800" dirty="0"/>
              <a:t>ymateb iddynt</a:t>
            </a:r>
            <a:r>
              <a:rPr lang="cy-GB" altLang="en-US" sz="1800" dirty="0" smtClean="0"/>
              <a:t>. Gosod </a:t>
            </a:r>
            <a:r>
              <a:rPr lang="cy-GB" altLang="en-US" sz="1800" dirty="0"/>
              <a:t>llythyren ar gefn pob un A, B, </a:t>
            </a:r>
            <a:r>
              <a:rPr lang="cy-GB" altLang="en-US" sz="1800" dirty="0" smtClean="0"/>
              <a:t>C ... a </a:t>
            </a:r>
            <a:r>
              <a:rPr lang="cy-GB" altLang="en-US" sz="1800" dirty="0"/>
              <a:t>gwneud set ar gyfer pob grŵp.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y-GB" altLang="en-US" sz="1800" dirty="0" smtClean="0"/>
              <a:t>Dysgwyr </a:t>
            </a:r>
            <a:r>
              <a:rPr lang="cy-GB" altLang="en-US" sz="1800" dirty="0"/>
              <a:t>i eistedd mewn grwpiau o 6. Gosod y cardiau wyneb i waered gyda </a:t>
            </a:r>
            <a:r>
              <a:rPr lang="cy-GB" altLang="en-US" sz="1800" dirty="0" smtClean="0"/>
              <a:t>charden </a:t>
            </a:r>
            <a:r>
              <a:rPr lang="cy-GB" altLang="en-US" sz="1800" dirty="0"/>
              <a:t>A ar y top. Dis i pob grŵp a rhif i bob disgybl 1-6.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y-GB" altLang="en-US" sz="1800" dirty="0"/>
              <a:t>Cymryd tro i daflu’r dis. Os 5 sy’n cael ei daflu rhaid i person rhif 5 ymateb i’r sbardun ar </a:t>
            </a:r>
            <a:r>
              <a:rPr lang="cy-GB" altLang="en-US" sz="1800" dirty="0" smtClean="0"/>
              <a:t>garden </a:t>
            </a:r>
            <a:r>
              <a:rPr lang="cy-GB" altLang="en-US" sz="1800" dirty="0"/>
              <a:t>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y-GB" altLang="en-US" sz="1800" dirty="0"/>
              <a:t>Ail ddisgybl i daflu’r dis a chodi cerdyn B ac ymlaen.</a:t>
            </a:r>
          </a:p>
        </p:txBody>
      </p:sp>
    </p:spTree>
    <p:extLst>
      <p:ext uri="{BB962C8B-B14F-4D97-AF65-F5344CB8AC3E}">
        <p14:creationId xmlns:p14="http://schemas.microsoft.com/office/powerpoint/2010/main" val="58864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3295">
            <a:off x="7792573" y="24839"/>
            <a:ext cx="1314388" cy="13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26847"/>
              </p:ext>
            </p:extLst>
          </p:nvPr>
        </p:nvGraphicFramePr>
        <p:xfrm>
          <a:off x="395536" y="1196752"/>
          <a:ext cx="7992889" cy="5328594"/>
        </p:xfrm>
        <a:graphic>
          <a:graphicData uri="http://schemas.openxmlformats.org/drawingml/2006/table">
            <a:tbl>
              <a:tblPr/>
              <a:tblGrid>
                <a:gridCol w="2682320"/>
                <a:gridCol w="2682320"/>
                <a:gridCol w="2628249"/>
              </a:tblGrid>
              <a:tr h="177619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200" b="1" kern="1400" dirty="0">
                          <a:solidFill>
                            <a:srgbClr val="FF0000"/>
                          </a:solidFill>
                          <a:effectLst/>
                          <a:latin typeface="National Primary"/>
                        </a:rPr>
                        <a:t> </a:t>
                      </a:r>
                      <a:endParaRPr lang="en-GB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856" marR="24856" marT="24856" marB="24856">
                    <a:lnL w="44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200" b="1" kern="1400" dirty="0">
                          <a:solidFill>
                            <a:srgbClr val="FF0000"/>
                          </a:solidFill>
                          <a:effectLst/>
                          <a:latin typeface="National Primary"/>
                        </a:rPr>
                        <a:t> </a:t>
                      </a:r>
                      <a:endParaRPr lang="en-GB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856" marR="24856" marT="24856" marB="248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200" b="1" kern="1400" dirty="0">
                          <a:solidFill>
                            <a:srgbClr val="FF0000"/>
                          </a:solidFill>
                          <a:effectLst/>
                          <a:latin typeface="National Primary"/>
                        </a:rPr>
                        <a:t> </a:t>
                      </a:r>
                      <a:endParaRPr lang="en-GB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856" marR="24856" marT="24856" marB="248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19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200" b="1" kern="1400">
                          <a:solidFill>
                            <a:srgbClr val="FF0000"/>
                          </a:solidFill>
                          <a:effectLst/>
                          <a:latin typeface="National Primary"/>
                        </a:rPr>
                        <a:t> </a:t>
                      </a:r>
                      <a:endParaRPr lang="en-GB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856" marR="24856" marT="24856" marB="24856">
                    <a:lnL w="44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200" b="1" kern="1400" dirty="0">
                          <a:solidFill>
                            <a:srgbClr val="FF0000"/>
                          </a:solidFill>
                          <a:effectLst/>
                          <a:latin typeface="National Primary"/>
                        </a:rPr>
                        <a:t> </a:t>
                      </a:r>
                      <a:endParaRPr lang="en-GB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856" marR="24856" marT="24856" marB="248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200" b="1" kern="1400">
                          <a:solidFill>
                            <a:srgbClr val="FF0000"/>
                          </a:solidFill>
                          <a:effectLst/>
                          <a:latin typeface="National Primary"/>
                        </a:rPr>
                        <a:t> </a:t>
                      </a:r>
                      <a:endParaRPr lang="en-GB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856" marR="24856" marT="24856" marB="248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19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200" b="1" kern="1400">
                          <a:solidFill>
                            <a:srgbClr val="FF0000"/>
                          </a:solidFill>
                          <a:effectLst/>
                          <a:latin typeface="National Primary"/>
                        </a:rPr>
                        <a:t> </a:t>
                      </a:r>
                      <a:endParaRPr lang="en-GB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856" marR="24856" marT="24856" marB="24856">
                    <a:lnL w="44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200" b="1" kern="1400">
                          <a:solidFill>
                            <a:srgbClr val="FF0000"/>
                          </a:solidFill>
                          <a:effectLst/>
                          <a:latin typeface="National Primary"/>
                        </a:rPr>
                        <a:t> </a:t>
                      </a:r>
                      <a:endParaRPr lang="en-GB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856" marR="24856" marT="24856" marB="248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200" b="1" kern="1400" dirty="0">
                          <a:solidFill>
                            <a:srgbClr val="FF0000"/>
                          </a:solidFill>
                          <a:effectLst/>
                          <a:latin typeface="National Primary"/>
                        </a:rPr>
                        <a:t> </a:t>
                      </a:r>
                      <a:endParaRPr lang="en-GB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856" marR="24856" marT="24856" marB="248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1735138" y="2068513"/>
            <a:ext cx="9828212" cy="66595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55018" y="1813466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Ffermydd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Cwm </a:t>
            </a:r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Celyn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7884" y="189362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Tai </a:t>
            </a:r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newydd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5858" y="1895080"/>
            <a:ext cx="250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Newyddion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1955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018" y="3342183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Protest </a:t>
            </a:r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drwy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strydoedd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Lerpwl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357301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Gwynfor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Evans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0546" y="357301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Cyngor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Lerpwl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018" y="530120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Adeiladau’r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pentref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530120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 </a:t>
            </a:r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gymdeithas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0545" y="5116541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Diwrnod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olaf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y plant </a:t>
            </a:r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yn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Ysgol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Capel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Celyn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6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3295">
            <a:off x="7792573" y="24839"/>
            <a:ext cx="1314388" cy="13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503309"/>
              </p:ext>
            </p:extLst>
          </p:nvPr>
        </p:nvGraphicFramePr>
        <p:xfrm>
          <a:off x="395536" y="1196752"/>
          <a:ext cx="7992889" cy="5328594"/>
        </p:xfrm>
        <a:graphic>
          <a:graphicData uri="http://schemas.openxmlformats.org/drawingml/2006/table">
            <a:tbl>
              <a:tblPr/>
              <a:tblGrid>
                <a:gridCol w="2682320"/>
                <a:gridCol w="2682320"/>
                <a:gridCol w="2628249"/>
              </a:tblGrid>
              <a:tr h="177619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200" b="1" kern="1400" dirty="0">
                          <a:solidFill>
                            <a:srgbClr val="FF0000"/>
                          </a:solidFill>
                          <a:effectLst/>
                          <a:latin typeface="National Primary"/>
                        </a:rPr>
                        <a:t> </a:t>
                      </a:r>
                      <a:endParaRPr lang="en-GB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856" marR="24856" marT="24856" marB="24856">
                    <a:lnL w="44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200" b="1" kern="1400" dirty="0">
                          <a:solidFill>
                            <a:srgbClr val="FF0000"/>
                          </a:solidFill>
                          <a:effectLst/>
                          <a:latin typeface="National Primary"/>
                        </a:rPr>
                        <a:t> </a:t>
                      </a:r>
                      <a:endParaRPr lang="en-GB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856" marR="24856" marT="24856" marB="248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200" b="1" kern="1400">
                          <a:solidFill>
                            <a:srgbClr val="FF0000"/>
                          </a:solidFill>
                          <a:effectLst/>
                          <a:latin typeface="National Primary"/>
                        </a:rPr>
                        <a:t> </a:t>
                      </a:r>
                      <a:endParaRPr lang="en-GB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856" marR="24856" marT="24856" marB="248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19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200" b="1" kern="1400" dirty="0">
                          <a:solidFill>
                            <a:srgbClr val="FF0000"/>
                          </a:solidFill>
                          <a:effectLst/>
                          <a:latin typeface="National Primary"/>
                        </a:rPr>
                        <a:t> </a:t>
                      </a:r>
                      <a:endParaRPr lang="en-GB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856" marR="24856" marT="24856" marB="24856">
                    <a:lnL w="44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200" b="1" kern="1400">
                          <a:solidFill>
                            <a:srgbClr val="FF0000"/>
                          </a:solidFill>
                          <a:effectLst/>
                          <a:latin typeface="National Primary"/>
                        </a:rPr>
                        <a:t> </a:t>
                      </a:r>
                      <a:endParaRPr lang="en-GB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856" marR="24856" marT="24856" marB="248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200" b="1" kern="1400">
                          <a:solidFill>
                            <a:srgbClr val="FF0000"/>
                          </a:solidFill>
                          <a:effectLst/>
                          <a:latin typeface="National Primary"/>
                        </a:rPr>
                        <a:t> </a:t>
                      </a:r>
                      <a:endParaRPr lang="en-GB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856" marR="24856" marT="24856" marB="248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19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200" b="1" kern="1400">
                          <a:solidFill>
                            <a:srgbClr val="FF0000"/>
                          </a:solidFill>
                          <a:effectLst/>
                          <a:latin typeface="National Primary"/>
                        </a:rPr>
                        <a:t> </a:t>
                      </a:r>
                      <a:endParaRPr lang="en-GB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856" marR="24856" marT="24856" marB="24856">
                    <a:lnL w="44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200" b="1" kern="1400" dirty="0">
                          <a:solidFill>
                            <a:srgbClr val="FF0000"/>
                          </a:solidFill>
                          <a:effectLst/>
                          <a:latin typeface="National Primary"/>
                        </a:rPr>
                        <a:t> </a:t>
                      </a:r>
                      <a:endParaRPr lang="en-GB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856" marR="24856" marT="24856" marB="248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200" b="1" kern="1400" dirty="0">
                          <a:solidFill>
                            <a:srgbClr val="FF0000"/>
                          </a:solidFill>
                          <a:effectLst/>
                          <a:latin typeface="National Primary"/>
                        </a:rPr>
                        <a:t> </a:t>
                      </a:r>
                      <a:endParaRPr lang="en-GB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856" marR="24856" marT="24856" marB="248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1735138" y="2068513"/>
            <a:ext cx="9828212" cy="66595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55018" y="181346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adael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cartrefi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2768" y="194995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 </a:t>
            </a:r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llyn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018" y="3573016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Agoriad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swyddogol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3573016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Lleoliad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y Cwm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0546" y="3573016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Agoriad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Swyddogol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018" y="530120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Teimladau’r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trigolion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530120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Dadl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o </a:t>
            </a:r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blaid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2" y="530120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Dadl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yn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erbyn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9852" y="1948557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deiladu’r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argae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7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55576" y="427347"/>
            <a:ext cx="7632848" cy="923330"/>
            <a:chOff x="467544" y="427347"/>
            <a:chExt cx="7632848" cy="923330"/>
          </a:xfrm>
        </p:grpSpPr>
        <p:sp>
          <p:nvSpPr>
            <p:cNvPr id="4" name="Rounded Rectangle 3"/>
            <p:cNvSpPr/>
            <p:nvPr/>
          </p:nvSpPr>
          <p:spPr>
            <a:xfrm>
              <a:off x="467544" y="427347"/>
              <a:ext cx="7632848" cy="92333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7544" y="427347"/>
              <a:ext cx="76328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Edrychwch</a:t>
              </a:r>
              <a:r>
                <a:rPr lang="en-GB" dirty="0" smtClean="0"/>
                <a:t> </a:t>
              </a:r>
              <a:r>
                <a:rPr lang="en-GB" dirty="0" err="1" smtClean="0"/>
                <a:t>eto</a:t>
              </a:r>
              <a:r>
                <a:rPr lang="en-GB" dirty="0" smtClean="0"/>
                <a:t> </a:t>
              </a:r>
              <a:r>
                <a:rPr lang="en-GB" dirty="0" err="1" smtClean="0"/>
                <a:t>ar</a:t>
              </a:r>
              <a:r>
                <a:rPr lang="en-GB" dirty="0" smtClean="0"/>
                <a:t> </a:t>
              </a:r>
              <a:r>
                <a:rPr lang="en-GB" dirty="0" err="1" smtClean="0"/>
                <a:t>bennod</a:t>
              </a:r>
              <a:r>
                <a:rPr lang="en-GB" dirty="0" smtClean="0"/>
                <a:t> </a:t>
              </a:r>
              <a:r>
                <a:rPr lang="en-GB" i="1" dirty="0" err="1" smtClean="0"/>
                <a:t>Capel</a:t>
              </a:r>
              <a:r>
                <a:rPr lang="en-GB" i="1" dirty="0" smtClean="0"/>
                <a:t> </a:t>
              </a:r>
              <a:r>
                <a:rPr lang="en-GB" i="1" dirty="0" err="1" smtClean="0"/>
                <a:t>Celyn</a:t>
              </a:r>
              <a:r>
                <a:rPr lang="en-GB" dirty="0" smtClean="0"/>
                <a:t>, </a:t>
              </a:r>
              <a:r>
                <a:rPr lang="en-GB" dirty="0" err="1" smtClean="0"/>
                <a:t>tudalen</a:t>
              </a:r>
              <a:r>
                <a:rPr lang="en-GB" dirty="0" smtClean="0"/>
                <a:t> 4-5. </a:t>
              </a:r>
              <a:r>
                <a:rPr lang="en-GB" dirty="0" err="1" smtClean="0"/>
                <a:t>Nodwch</a:t>
              </a:r>
              <a:r>
                <a:rPr lang="en-GB" dirty="0" smtClean="0"/>
                <a:t> un darn o </a:t>
              </a:r>
              <a:r>
                <a:rPr lang="en-GB" dirty="0" err="1" smtClean="0"/>
                <a:t>wybodaeth</a:t>
              </a:r>
              <a:r>
                <a:rPr lang="en-GB" dirty="0" smtClean="0"/>
                <a:t> </a:t>
              </a:r>
              <a:r>
                <a:rPr lang="en-GB" dirty="0" err="1" smtClean="0"/>
                <a:t>bwysig</a:t>
              </a:r>
              <a:r>
                <a:rPr lang="en-GB" dirty="0" smtClean="0"/>
                <a:t> </a:t>
              </a:r>
              <a:r>
                <a:rPr lang="en-GB" dirty="0" err="1" smtClean="0"/>
                <a:t>o’r</a:t>
              </a:r>
              <a:r>
                <a:rPr lang="en-GB" dirty="0" smtClean="0"/>
                <a:t> </a:t>
              </a:r>
              <a:r>
                <a:rPr lang="en-GB" dirty="0" err="1" smtClean="0"/>
                <a:t>bennod</a:t>
              </a:r>
              <a:r>
                <a:rPr lang="en-GB" dirty="0"/>
                <a:t> </a:t>
              </a:r>
              <a:r>
                <a:rPr lang="en-GB" dirty="0" smtClean="0"/>
                <a:t>a </a:t>
              </a:r>
              <a:r>
                <a:rPr lang="en-GB" dirty="0" err="1" smtClean="0"/>
                <a:t>dywedwch</a:t>
              </a:r>
              <a:r>
                <a:rPr lang="en-GB" dirty="0" smtClean="0"/>
                <a:t> pam </a:t>
              </a:r>
              <a:r>
                <a:rPr lang="en-GB" dirty="0" err="1" smtClean="0"/>
                <a:t>mae’n</a:t>
              </a:r>
              <a:r>
                <a:rPr lang="en-GB" dirty="0" smtClean="0"/>
                <a:t> </a:t>
              </a:r>
              <a:r>
                <a:rPr lang="en-GB" dirty="0" err="1" smtClean="0"/>
                <a:t>bwysig</a:t>
              </a:r>
              <a:r>
                <a:rPr lang="en-GB" dirty="0" smtClean="0"/>
                <a:t> i </a:t>
              </a:r>
              <a:r>
                <a:rPr lang="en-GB" dirty="0" err="1" smtClean="0"/>
                <a:t>hanes</a:t>
              </a:r>
              <a:r>
                <a:rPr lang="en-GB" dirty="0" smtClean="0"/>
                <a:t> Cwm Tryweryn. </a:t>
              </a:r>
              <a:endParaRPr lang="en-GB" dirty="0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962498"/>
              </p:ext>
            </p:extLst>
          </p:nvPr>
        </p:nvGraphicFramePr>
        <p:xfrm>
          <a:off x="683568" y="3717032"/>
          <a:ext cx="7920880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23762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71600" y="3789040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Gwybodaeth</a:t>
            </a:r>
            <a:r>
              <a:rPr lang="en-GB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Bwysig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4932040" y="3789040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Pam?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051" y="1474502"/>
            <a:ext cx="2787897" cy="19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ysylltydd Syth 10"/>
          <p:cNvCxnSpPr/>
          <p:nvPr/>
        </p:nvCxnSpPr>
        <p:spPr>
          <a:xfrm>
            <a:off x="4572000" y="1474502"/>
            <a:ext cx="0" cy="19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1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" y="260350"/>
            <a:ext cx="8569325" cy="6337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915816" y="975322"/>
            <a:ext cx="2505075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y-GB" sz="48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Pyramid</a:t>
            </a:r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4" t="11009" b="6125"/>
          <a:stretch>
            <a:fillRect/>
          </a:stretch>
        </p:blipFill>
        <p:spPr bwMode="auto">
          <a:xfrm>
            <a:off x="5795963" y="423863"/>
            <a:ext cx="267493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Box 3"/>
          <p:cNvSpPr txBox="1">
            <a:spLocks noChangeArrowheads="1"/>
          </p:cNvSpPr>
          <p:nvPr/>
        </p:nvSpPr>
        <p:spPr bwMode="auto">
          <a:xfrm>
            <a:off x="909638" y="2708275"/>
            <a:ext cx="7478712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y-GB" altLang="en-US" sz="2000" dirty="0"/>
              <a:t>Ystyried prif bwyntiau wrth lunio nodiadau.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y-GB" altLang="en-US" sz="2000" dirty="0"/>
              <a:t>Pob </a:t>
            </a:r>
            <a:r>
              <a:rPr lang="cy-GB" altLang="en-US" sz="2000" dirty="0" smtClean="0"/>
              <a:t>dysgwr </a:t>
            </a:r>
            <a:r>
              <a:rPr lang="cy-GB" altLang="en-US" sz="2000" dirty="0"/>
              <a:t>i lunio pyramid ar dudalen.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y-GB" altLang="en-US" sz="2000" dirty="0"/>
              <a:t>Dosbarthu testun ffeithiol i’r </a:t>
            </a:r>
            <a:r>
              <a:rPr lang="cy-GB" altLang="en-US" sz="2000" dirty="0" smtClean="0"/>
              <a:t>dysgwyr. </a:t>
            </a:r>
            <a:r>
              <a:rPr lang="cy-GB" altLang="en-US" sz="2000" dirty="0"/>
              <a:t>Gofyn iddynt ddarganfod prif syniad y darn – y pennawd – a’i osod ar frig y pyramid.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y-GB" altLang="en-US" sz="2000" dirty="0"/>
              <a:t>Yna, y </a:t>
            </a:r>
            <a:r>
              <a:rPr lang="cy-GB" altLang="en-US" sz="2000" dirty="0" smtClean="0"/>
              <a:t>dysgwyr </a:t>
            </a:r>
            <a:r>
              <a:rPr lang="cy-GB" altLang="en-US" sz="2000" dirty="0"/>
              <a:t>i ddarganfod yr </a:t>
            </a:r>
            <a:r>
              <a:rPr lang="cy-GB" altLang="en-US" sz="2000" dirty="0" smtClean="0"/>
              <a:t>haen </a:t>
            </a:r>
            <a:r>
              <a:rPr lang="cy-GB" altLang="en-US" sz="2000" dirty="0"/>
              <a:t>nesaf o wybodaeth – y prif bwyntiau a’u nodi ar y pyramid.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y-GB" altLang="en-US" sz="2000" dirty="0"/>
              <a:t>Yr athro i drafod a gwirio efo’r dosbarth.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y-GB" altLang="en-US" sz="2000" dirty="0" err="1"/>
              <a:t>Gellir</a:t>
            </a:r>
            <a:r>
              <a:rPr lang="cy-GB" altLang="en-US" sz="2000" dirty="0"/>
              <a:t> gwneud yr un peth gyda chardiau o wybodaeth a’u gosod ar </a:t>
            </a:r>
            <a:r>
              <a:rPr lang="cy-GB" altLang="en-US" sz="2000" dirty="0" smtClean="0"/>
              <a:t>ffurf </a:t>
            </a:r>
            <a:r>
              <a:rPr lang="cy-GB" altLang="en-US" sz="2000" dirty="0"/>
              <a:t>pyramid yn ôl eu trefn pwysigrwydd.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837">
            <a:off x="1102541" y="512546"/>
            <a:ext cx="1378977" cy="1956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5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288" y="333375"/>
            <a:ext cx="8424862" cy="61198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836613"/>
            <a:ext cx="4751388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y-GB" sz="4800" b="1" dirty="0">
                <a:ln w="18000">
                  <a:noFill/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Cefn wrth gefn</a:t>
            </a:r>
          </a:p>
        </p:txBody>
      </p:sp>
      <p:pic>
        <p:nvPicPr>
          <p:cNvPr id="5018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55" y="298450"/>
            <a:ext cx="28606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3"/>
          <p:cNvSpPr txBox="1">
            <a:spLocks noChangeArrowheads="1"/>
          </p:cNvSpPr>
          <p:nvPr/>
        </p:nvSpPr>
        <p:spPr bwMode="auto">
          <a:xfrm>
            <a:off x="755650" y="2060848"/>
            <a:ext cx="669607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cy-GB" altLang="en-US" sz="2000" dirty="0" smtClean="0"/>
              <a:t>Datblygu’r </a:t>
            </a:r>
            <a:r>
              <a:rPr lang="cy-GB" altLang="en-US" sz="2000" dirty="0"/>
              <a:t>gallu i egluro yn ogystal â gwrando a chanolbwyntio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n-GB" altLang="en-US" sz="2000" dirty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cy-GB" altLang="en-US" sz="2000" dirty="0"/>
              <a:t>Pâr yn eistedd gefn wrth gefn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n-GB" altLang="en-US" sz="2000" dirty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GB" altLang="en-US" sz="2000" dirty="0"/>
              <a:t>Un </a:t>
            </a:r>
            <a:r>
              <a:rPr lang="en-GB" altLang="en-US" sz="2000" dirty="0" err="1"/>
              <a:t>yn</a:t>
            </a:r>
            <a:r>
              <a:rPr lang="en-GB" altLang="en-US" sz="2000" dirty="0"/>
              <a:t> </a:t>
            </a:r>
            <a:r>
              <a:rPr lang="en-GB" altLang="en-US" sz="2000" dirty="0" err="1"/>
              <a:t>disgrifio</a:t>
            </a:r>
            <a:r>
              <a:rPr lang="en-GB" altLang="en-US" sz="2000" dirty="0"/>
              <a:t> </a:t>
            </a:r>
            <a:r>
              <a:rPr lang="en-GB" altLang="en-US" sz="2000" dirty="0" err="1"/>
              <a:t>gwybodaeth</a:t>
            </a:r>
            <a:r>
              <a:rPr lang="en-GB" altLang="en-US" sz="2000" dirty="0"/>
              <a:t> </a:t>
            </a:r>
            <a:r>
              <a:rPr lang="en-GB" altLang="en-US" sz="2000" dirty="0" err="1"/>
              <a:t>a’r</a:t>
            </a:r>
            <a:r>
              <a:rPr lang="en-GB" altLang="en-US" sz="2000" dirty="0"/>
              <a:t> </a:t>
            </a:r>
            <a:r>
              <a:rPr lang="en-GB" altLang="en-US" sz="2000" dirty="0" err="1"/>
              <a:t>llall</a:t>
            </a:r>
            <a:r>
              <a:rPr lang="en-GB" altLang="en-US" sz="2000" dirty="0"/>
              <a:t> i </a:t>
            </a:r>
            <a:r>
              <a:rPr lang="en-GB" altLang="en-US" sz="2000" dirty="0" err="1" smtClean="0"/>
              <a:t>gofnodi</a:t>
            </a:r>
            <a:r>
              <a:rPr lang="en-GB" altLang="en-US" sz="2000" dirty="0" smtClean="0"/>
              <a:t>, </a:t>
            </a:r>
            <a:r>
              <a:rPr lang="en-GB" altLang="en-US" sz="2000" dirty="0" err="1"/>
              <a:t>e.e</a:t>
            </a:r>
            <a:r>
              <a:rPr lang="en-GB" altLang="en-US" sz="2000" dirty="0"/>
              <a:t>. </a:t>
            </a:r>
            <a:r>
              <a:rPr lang="en-GB" altLang="en-US" sz="2000" dirty="0" err="1"/>
              <a:t>llun</a:t>
            </a:r>
            <a:r>
              <a:rPr lang="en-GB" altLang="en-US" sz="2000" dirty="0"/>
              <a:t> person, </a:t>
            </a:r>
            <a:r>
              <a:rPr lang="en-GB" altLang="en-US" sz="2000" dirty="0" err="1"/>
              <a:t>cynllun</a:t>
            </a:r>
            <a:r>
              <a:rPr lang="en-GB" altLang="en-US" sz="2000" dirty="0"/>
              <a:t> o d</a:t>
            </a:r>
            <a:r>
              <a:rPr lang="cy-GB" altLang="en-US" sz="2000" dirty="0"/>
              <a:t>ŷ, map, celfi mewn ystafell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cy-GB" altLang="en-US" sz="2000" dirty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cy-GB" altLang="en-US" sz="2000" dirty="0"/>
              <a:t>Yn yr un modd gellir chwarae rôl cymeriadau mewn sefyllfaoedd </a:t>
            </a:r>
            <a:r>
              <a:rPr lang="cy-GB" altLang="en-US" sz="2000" dirty="0" smtClean="0"/>
              <a:t>arbennig, e.e. </a:t>
            </a:r>
            <a:r>
              <a:rPr lang="cy-GB" altLang="en-US" sz="2000" dirty="0"/>
              <a:t>dau gymeriad yn siarad ar y ffôn.</a:t>
            </a:r>
            <a:endParaRPr lang="en-GB" alt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2328">
            <a:off x="7307517" y="4549757"/>
            <a:ext cx="1168459" cy="1657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8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124622"/>
            <a:ext cx="58387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Ffaith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neu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Barn?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500609"/>
              </p:ext>
            </p:extLst>
          </p:nvPr>
        </p:nvGraphicFramePr>
        <p:xfrm>
          <a:off x="179512" y="832508"/>
          <a:ext cx="8784976" cy="576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960807">
                <a:tc>
                  <a:txBody>
                    <a:bodyPr/>
                    <a:lstStyle/>
                    <a:p>
                      <a:r>
                        <a:rPr lang="en-GB" b="0" dirty="0" err="1" smtClean="0">
                          <a:solidFill>
                            <a:sysClr val="windowText" lastClr="000000"/>
                          </a:solidFill>
                        </a:rPr>
                        <a:t>Roedd</a:t>
                      </a:r>
                      <a:r>
                        <a:rPr lang="en-GB" b="0" baseline="0" dirty="0" smtClean="0">
                          <a:solidFill>
                            <a:sysClr val="windowText" lastClr="000000"/>
                          </a:solidFill>
                        </a:rPr>
                        <a:t> y </a:t>
                      </a:r>
                      <a:r>
                        <a:rPr lang="en-GB" b="0" baseline="0" dirty="0" err="1" smtClean="0">
                          <a:solidFill>
                            <a:sysClr val="windowText" lastClr="000000"/>
                          </a:solidFill>
                        </a:rPr>
                        <a:t>penderfyniad</a:t>
                      </a:r>
                      <a:r>
                        <a:rPr lang="en-GB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b="0" baseline="0" dirty="0" err="1" smtClean="0">
                          <a:solidFill>
                            <a:sysClr val="windowText" lastClr="000000"/>
                          </a:solidFill>
                        </a:rPr>
                        <a:t>gan</a:t>
                      </a:r>
                      <a:r>
                        <a:rPr lang="en-GB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b="0" baseline="0" dirty="0" err="1" smtClean="0">
                          <a:solidFill>
                            <a:sysClr val="windowText" lastClr="000000"/>
                          </a:solidFill>
                        </a:rPr>
                        <a:t>Gyngor</a:t>
                      </a:r>
                      <a:r>
                        <a:rPr lang="en-GB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b="0" baseline="0" dirty="0" err="1" smtClean="0">
                          <a:solidFill>
                            <a:sysClr val="windowText" lastClr="000000"/>
                          </a:solidFill>
                        </a:rPr>
                        <a:t>Lerpwl</a:t>
                      </a:r>
                      <a:r>
                        <a:rPr lang="en-GB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b="0" baseline="0" dirty="0" err="1" smtClean="0">
                          <a:solidFill>
                            <a:sysClr val="windowText" lastClr="000000"/>
                          </a:solidFill>
                        </a:rPr>
                        <a:t>i</a:t>
                      </a:r>
                      <a:r>
                        <a:rPr lang="en-GB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b="0" baseline="0" dirty="0" err="1" smtClean="0">
                          <a:solidFill>
                            <a:sysClr val="windowText" lastClr="000000"/>
                          </a:solidFill>
                        </a:rPr>
                        <a:t>foddi</a:t>
                      </a:r>
                      <a:r>
                        <a:rPr lang="en-GB" b="0" baseline="0" dirty="0" smtClean="0">
                          <a:solidFill>
                            <a:sysClr val="windowText" lastClr="000000"/>
                          </a:solidFill>
                        </a:rPr>
                        <a:t> Cwm </a:t>
                      </a:r>
                      <a:r>
                        <a:rPr lang="en-GB" b="0" baseline="0" dirty="0" err="1" smtClean="0">
                          <a:solidFill>
                            <a:sysClr val="windowText" lastClr="000000"/>
                          </a:solidFill>
                        </a:rPr>
                        <a:t>Celyn</a:t>
                      </a:r>
                      <a:r>
                        <a:rPr lang="en-GB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b="0" baseline="0" dirty="0" err="1" smtClean="0">
                          <a:solidFill>
                            <a:sysClr val="windowText" lastClr="000000"/>
                          </a:solidFill>
                        </a:rPr>
                        <a:t>yn</a:t>
                      </a:r>
                      <a:r>
                        <a:rPr lang="en-GB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b="0" baseline="0" dirty="0" err="1" smtClean="0">
                          <a:solidFill>
                            <a:sysClr val="windowText" lastClr="000000"/>
                          </a:solidFill>
                        </a:rPr>
                        <a:t>benderfyniad</a:t>
                      </a:r>
                      <a:r>
                        <a:rPr lang="en-GB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b="0" baseline="0" dirty="0" err="1" smtClean="0">
                          <a:solidFill>
                            <a:sysClr val="windowText" lastClr="000000"/>
                          </a:solidFill>
                        </a:rPr>
                        <a:t>hunanol</a:t>
                      </a:r>
                      <a:r>
                        <a:rPr lang="en-GB" b="0" baseline="0" dirty="0" smtClean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err="1" smtClean="0">
                          <a:solidFill>
                            <a:sysClr val="windowText" lastClr="000000"/>
                          </a:solidFill>
                        </a:rPr>
                        <a:t>Boddwyd</a:t>
                      </a:r>
                      <a:r>
                        <a:rPr lang="en-GB" b="0" baseline="0" dirty="0" smtClean="0">
                          <a:solidFill>
                            <a:sysClr val="windowText" lastClr="000000"/>
                          </a:solidFill>
                        </a:rPr>
                        <a:t> 12 </a:t>
                      </a:r>
                      <a:r>
                        <a:rPr lang="en-GB" b="0" baseline="0" dirty="0" err="1" smtClean="0">
                          <a:solidFill>
                            <a:sysClr val="windowText" lastClr="000000"/>
                          </a:solidFill>
                        </a:rPr>
                        <a:t>fferm</a:t>
                      </a:r>
                      <a:r>
                        <a:rPr lang="en-GB" b="0" baseline="0" dirty="0" smtClean="0">
                          <a:solidFill>
                            <a:sysClr val="windowText" lastClr="000000"/>
                          </a:solidFill>
                        </a:rPr>
                        <a:t> ac 800 </a:t>
                      </a:r>
                      <a:r>
                        <a:rPr lang="en-GB" b="0" baseline="0" dirty="0" err="1" smtClean="0">
                          <a:solidFill>
                            <a:sysClr val="windowText" lastClr="000000"/>
                          </a:solidFill>
                        </a:rPr>
                        <a:t>erw</a:t>
                      </a:r>
                      <a:r>
                        <a:rPr lang="en-GB" b="0" baseline="0" dirty="0" smtClean="0">
                          <a:solidFill>
                            <a:sysClr val="windowText" lastClr="000000"/>
                          </a:solidFill>
                        </a:rPr>
                        <a:t> o </a:t>
                      </a:r>
                      <a:r>
                        <a:rPr lang="en-GB" b="0" baseline="0" dirty="0" err="1" smtClean="0">
                          <a:solidFill>
                            <a:sysClr val="windowText" lastClr="000000"/>
                          </a:solidFill>
                        </a:rPr>
                        <a:t>dir</a:t>
                      </a:r>
                      <a:r>
                        <a:rPr lang="en-GB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b="0" baseline="0" dirty="0" err="1" smtClean="0">
                          <a:solidFill>
                            <a:sysClr val="windowText" lastClr="000000"/>
                          </a:solidFill>
                        </a:rPr>
                        <a:t>amaethyddol</a:t>
                      </a:r>
                      <a:r>
                        <a:rPr lang="en-GB" b="0" baseline="0" dirty="0" smtClean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60807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Chwalwyd</a:t>
                      </a:r>
                      <a:r>
                        <a:rPr lang="en-GB" dirty="0" smtClean="0"/>
                        <a:t> y </a:t>
                      </a:r>
                      <a:r>
                        <a:rPr lang="en-GB" dirty="0" err="1" smtClean="0"/>
                        <a:t>capel</a:t>
                      </a:r>
                      <a:r>
                        <a:rPr lang="en-GB" dirty="0" smtClean="0"/>
                        <a:t>, </a:t>
                      </a:r>
                      <a:r>
                        <a:rPr lang="en-GB" dirty="0" err="1" smtClean="0"/>
                        <a:t>yr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ysgol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a’r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llythyrdy</a:t>
                      </a:r>
                      <a:r>
                        <a:rPr lang="en-GB" dirty="0" smtClean="0"/>
                        <a:t>.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Ceisiodd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Gwynfor</a:t>
                      </a:r>
                      <a:r>
                        <a:rPr lang="en-GB" dirty="0" smtClean="0"/>
                        <a:t> Evans </a:t>
                      </a:r>
                      <a:r>
                        <a:rPr lang="en-GB" dirty="0" err="1" smtClean="0"/>
                        <a:t>atal</a:t>
                      </a:r>
                      <a:r>
                        <a:rPr lang="en-GB" dirty="0" smtClean="0"/>
                        <a:t> y </a:t>
                      </a:r>
                      <a:r>
                        <a:rPr lang="en-GB" dirty="0" err="1" smtClean="0"/>
                        <a:t>penderfyniad</a:t>
                      </a:r>
                      <a:r>
                        <a:rPr lang="en-GB" dirty="0" smtClean="0"/>
                        <a:t> i </a:t>
                      </a:r>
                      <a:r>
                        <a:rPr lang="en-GB" dirty="0" err="1" smtClean="0"/>
                        <a:t>foddi’r</a:t>
                      </a:r>
                      <a:r>
                        <a:rPr lang="en-GB" dirty="0" smtClean="0"/>
                        <a:t> cwm.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60807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Byddai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Cyngor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Lerpwl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wedi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medru</a:t>
                      </a:r>
                      <a:r>
                        <a:rPr lang="en-GB" baseline="0" dirty="0" smtClean="0"/>
                        <a:t> bod </a:t>
                      </a:r>
                      <a:r>
                        <a:rPr lang="en-GB" baseline="0" dirty="0" err="1" smtClean="0"/>
                        <a:t>yn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fwy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sensitif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deimladau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trigolion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yr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ardal</a:t>
                      </a:r>
                      <a:r>
                        <a:rPr lang="en-GB" baseline="0" dirty="0" smtClean="0"/>
                        <a:t>.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Cafwyd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agoriad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swyddogol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i’r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argae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yn</a:t>
                      </a:r>
                      <a:r>
                        <a:rPr lang="en-GB" dirty="0" smtClean="0"/>
                        <a:t> y </a:t>
                      </a:r>
                      <a:r>
                        <a:rPr lang="en-GB" dirty="0" err="1" smtClean="0"/>
                        <a:t>pentref</a:t>
                      </a:r>
                      <a:r>
                        <a:rPr lang="en-GB" dirty="0" smtClean="0"/>
                        <a:t>.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60807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Roedd</a:t>
                      </a:r>
                      <a:r>
                        <a:rPr lang="en-GB" dirty="0" smtClean="0"/>
                        <a:t> Cwm </a:t>
                      </a:r>
                      <a:r>
                        <a:rPr lang="en-GB" dirty="0" err="1" smtClean="0"/>
                        <a:t>Celyn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yn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rhy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hardd</a:t>
                      </a:r>
                      <a:r>
                        <a:rPr lang="en-GB" dirty="0" smtClean="0"/>
                        <a:t> i </a:t>
                      </a:r>
                      <a:r>
                        <a:rPr lang="en-GB" dirty="0" err="1" smtClean="0"/>
                        <a:t>gael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ei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foddi</a:t>
                      </a:r>
                      <a:r>
                        <a:rPr lang="en-GB" dirty="0" smtClean="0"/>
                        <a:t>.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 </a:t>
                      </a:r>
                      <a:r>
                        <a:rPr lang="en-GB" dirty="0" err="1" smtClean="0"/>
                        <a:t>Senedd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yn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Llundain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wnaeth</a:t>
                      </a:r>
                      <a:r>
                        <a:rPr lang="en-GB" dirty="0" smtClean="0"/>
                        <a:t> y </a:t>
                      </a:r>
                      <a:r>
                        <a:rPr lang="en-GB" dirty="0" err="1" smtClean="0"/>
                        <a:t>penderfyniad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terfynol</a:t>
                      </a:r>
                      <a:r>
                        <a:rPr lang="en-GB" dirty="0" smtClean="0"/>
                        <a:t> i </a:t>
                      </a:r>
                      <a:r>
                        <a:rPr lang="en-GB" dirty="0" err="1" smtClean="0"/>
                        <a:t>foddi’r</a:t>
                      </a:r>
                      <a:r>
                        <a:rPr lang="en-GB" dirty="0" smtClean="0"/>
                        <a:t> cwm.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60807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Digwyddodd</a:t>
                      </a:r>
                      <a:r>
                        <a:rPr lang="en-GB" baseline="0" dirty="0" smtClean="0"/>
                        <a:t> protest </a:t>
                      </a:r>
                      <a:r>
                        <a:rPr lang="en-GB" baseline="0" dirty="0" err="1" smtClean="0"/>
                        <a:t>drwy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ganol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strydoedd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Lerpwl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ym</a:t>
                      </a:r>
                      <a:r>
                        <a:rPr lang="en-GB" baseline="0" dirty="0" smtClean="0"/>
                        <a:t> 1956.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Aeth</a:t>
                      </a:r>
                      <a:r>
                        <a:rPr lang="en-GB" dirty="0" smtClean="0"/>
                        <a:t> tri</a:t>
                      </a:r>
                      <a:r>
                        <a:rPr lang="en-GB" baseline="0" dirty="0" smtClean="0"/>
                        <a:t> o </a:t>
                      </a:r>
                      <a:r>
                        <a:rPr lang="en-GB" baseline="0" dirty="0" err="1" smtClean="0"/>
                        <a:t>ddynion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i’r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carchar</a:t>
                      </a:r>
                      <a:r>
                        <a:rPr lang="en-GB" baseline="0" dirty="0" smtClean="0"/>
                        <a:t> am </a:t>
                      </a:r>
                      <a:r>
                        <a:rPr lang="en-GB" baseline="0" dirty="0" err="1" smtClean="0"/>
                        <a:t>geisio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chwythu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newidydd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yn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Nhryweryn</a:t>
                      </a:r>
                      <a:r>
                        <a:rPr lang="en-GB" baseline="0" dirty="0" smtClean="0"/>
                        <a:t>.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60807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Roedd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yr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ysgol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yn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rhoi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addysg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dda</a:t>
                      </a:r>
                      <a:r>
                        <a:rPr lang="en-GB" dirty="0" smtClean="0"/>
                        <a:t>.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Mae </a:t>
                      </a:r>
                      <a:r>
                        <a:rPr lang="en-GB" dirty="0" err="1" smtClean="0"/>
                        <a:t>Llyn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Celyn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i’w</a:t>
                      </a:r>
                      <a:r>
                        <a:rPr lang="en-GB" baseline="0" dirty="0" smtClean="0"/>
                        <a:t> weld </a:t>
                      </a:r>
                      <a:r>
                        <a:rPr lang="en-GB" baseline="0" dirty="0" err="1" smtClean="0"/>
                        <a:t>yno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hyd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heddiw</a:t>
                      </a:r>
                      <a:r>
                        <a:rPr lang="en-GB" baseline="0" dirty="0" smtClean="0"/>
                        <a:t>.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95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00" y="1474502"/>
            <a:ext cx="2786400" cy="19774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55576" y="427347"/>
            <a:ext cx="7632848" cy="923330"/>
            <a:chOff x="467544" y="427347"/>
            <a:chExt cx="7632848" cy="923330"/>
          </a:xfrm>
        </p:grpSpPr>
        <p:sp>
          <p:nvSpPr>
            <p:cNvPr id="4" name="Rounded Rectangle 3"/>
            <p:cNvSpPr/>
            <p:nvPr/>
          </p:nvSpPr>
          <p:spPr>
            <a:xfrm>
              <a:off x="467544" y="427347"/>
              <a:ext cx="7632848" cy="92333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7544" y="427347"/>
              <a:ext cx="76328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Edrychwch</a:t>
              </a:r>
              <a:r>
                <a:rPr lang="en-GB" dirty="0" smtClean="0"/>
                <a:t> </a:t>
              </a:r>
              <a:r>
                <a:rPr lang="en-GB" dirty="0" err="1" smtClean="0"/>
                <a:t>eto</a:t>
              </a:r>
              <a:r>
                <a:rPr lang="en-GB" dirty="0" smtClean="0"/>
                <a:t> </a:t>
              </a:r>
              <a:r>
                <a:rPr lang="en-GB" dirty="0" err="1" smtClean="0"/>
                <a:t>ar</a:t>
              </a:r>
              <a:r>
                <a:rPr lang="en-GB" dirty="0" smtClean="0"/>
                <a:t> </a:t>
              </a:r>
              <a:r>
                <a:rPr lang="en-GB" dirty="0" err="1" smtClean="0"/>
                <a:t>bennod</a:t>
              </a:r>
              <a:r>
                <a:rPr lang="en-GB" dirty="0" smtClean="0"/>
                <a:t> </a:t>
              </a:r>
              <a:r>
                <a:rPr lang="en-GB" i="1" dirty="0" err="1" smtClean="0"/>
                <a:t>Newyddion</a:t>
              </a:r>
              <a:r>
                <a:rPr lang="en-GB" i="1" dirty="0" smtClean="0"/>
                <a:t> </a:t>
              </a:r>
              <a:r>
                <a:rPr lang="en-GB" i="1" dirty="0" err="1" smtClean="0"/>
                <a:t>Brawychus</a:t>
              </a:r>
              <a:r>
                <a:rPr lang="en-GB" dirty="0" smtClean="0"/>
                <a:t>, </a:t>
              </a:r>
              <a:r>
                <a:rPr lang="en-GB" dirty="0" err="1" smtClean="0"/>
                <a:t>tudalen</a:t>
              </a:r>
              <a:r>
                <a:rPr lang="en-GB" dirty="0" smtClean="0"/>
                <a:t> 6-7. </a:t>
              </a:r>
              <a:r>
                <a:rPr lang="en-GB" dirty="0" err="1" smtClean="0"/>
                <a:t>Nodwch</a:t>
              </a:r>
              <a:r>
                <a:rPr lang="en-GB" dirty="0" smtClean="0"/>
                <a:t> un darn o </a:t>
              </a:r>
              <a:r>
                <a:rPr lang="en-GB" dirty="0" err="1" smtClean="0"/>
                <a:t>wybodaeth</a:t>
              </a:r>
              <a:r>
                <a:rPr lang="en-GB" dirty="0" smtClean="0"/>
                <a:t> </a:t>
              </a:r>
              <a:r>
                <a:rPr lang="en-GB" dirty="0" err="1" smtClean="0"/>
                <a:t>bwysig</a:t>
              </a:r>
              <a:r>
                <a:rPr lang="en-GB" dirty="0" smtClean="0"/>
                <a:t> </a:t>
              </a:r>
              <a:r>
                <a:rPr lang="en-GB" dirty="0" err="1" smtClean="0"/>
                <a:t>o’r</a:t>
              </a:r>
              <a:r>
                <a:rPr lang="en-GB" dirty="0" smtClean="0"/>
                <a:t> </a:t>
              </a:r>
              <a:r>
                <a:rPr lang="en-GB" dirty="0" err="1" smtClean="0"/>
                <a:t>bennod</a:t>
              </a:r>
              <a:r>
                <a:rPr lang="en-GB" dirty="0"/>
                <a:t> </a:t>
              </a:r>
              <a:r>
                <a:rPr lang="en-GB" dirty="0" smtClean="0"/>
                <a:t>a </a:t>
              </a:r>
              <a:r>
                <a:rPr lang="en-GB" dirty="0" err="1" smtClean="0"/>
                <a:t>dywedwch</a:t>
              </a:r>
              <a:r>
                <a:rPr lang="en-GB" dirty="0" smtClean="0"/>
                <a:t> pam </a:t>
              </a:r>
              <a:r>
                <a:rPr lang="en-GB" dirty="0" err="1" smtClean="0"/>
                <a:t>mae’n</a:t>
              </a:r>
              <a:r>
                <a:rPr lang="en-GB" dirty="0" smtClean="0"/>
                <a:t> </a:t>
              </a:r>
              <a:r>
                <a:rPr lang="en-GB" dirty="0" err="1" smtClean="0"/>
                <a:t>bwysig</a:t>
              </a:r>
              <a:r>
                <a:rPr lang="en-GB" dirty="0" smtClean="0"/>
                <a:t> </a:t>
              </a:r>
              <a:r>
                <a:rPr lang="en-GB" dirty="0" smtClean="0"/>
                <a:t>i </a:t>
              </a:r>
              <a:r>
                <a:rPr lang="en-GB" dirty="0" err="1" smtClean="0"/>
                <a:t>hanes</a:t>
              </a:r>
              <a:r>
                <a:rPr lang="en-GB" dirty="0" smtClean="0"/>
                <a:t> Cwm Tryweryn. </a:t>
              </a:r>
              <a:endParaRPr lang="en-GB" dirty="0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644578"/>
              </p:ext>
            </p:extLst>
          </p:nvPr>
        </p:nvGraphicFramePr>
        <p:xfrm>
          <a:off x="683568" y="3717032"/>
          <a:ext cx="7920880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23762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71600" y="3789040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Gwybodaeth</a:t>
            </a:r>
            <a:r>
              <a:rPr lang="en-GB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Bwysig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4932040" y="3789040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Pam?</a:t>
            </a:r>
            <a:endParaRPr lang="en-GB" sz="2800" dirty="0"/>
          </a:p>
        </p:txBody>
      </p:sp>
      <p:cxnSp>
        <p:nvCxnSpPr>
          <p:cNvPr id="18" name="Cysylltydd Syth 17"/>
          <p:cNvCxnSpPr/>
          <p:nvPr/>
        </p:nvCxnSpPr>
        <p:spPr>
          <a:xfrm>
            <a:off x="4572000" y="1464977"/>
            <a:ext cx="0" cy="19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8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9552" y="548680"/>
            <a:ext cx="7709223" cy="792088"/>
            <a:chOff x="539552" y="548680"/>
            <a:chExt cx="7709223" cy="792088"/>
          </a:xfrm>
        </p:grpSpPr>
        <p:sp>
          <p:nvSpPr>
            <p:cNvPr id="8" name="Rounded Rectangle 7"/>
            <p:cNvSpPr/>
            <p:nvPr/>
          </p:nvSpPr>
          <p:spPr>
            <a:xfrm>
              <a:off x="539552" y="548680"/>
              <a:ext cx="7632848" cy="7920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15927" y="548680"/>
              <a:ext cx="76328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Edrychwch</a:t>
              </a:r>
              <a:r>
                <a:rPr lang="en-GB" dirty="0" smtClean="0"/>
                <a:t> </a:t>
              </a:r>
              <a:r>
                <a:rPr lang="en-GB" dirty="0" err="1" smtClean="0"/>
                <a:t>eto</a:t>
              </a:r>
              <a:r>
                <a:rPr lang="en-GB" dirty="0" smtClean="0"/>
                <a:t> </a:t>
              </a:r>
              <a:r>
                <a:rPr lang="en-GB" dirty="0" err="1" smtClean="0"/>
                <a:t>ar</a:t>
              </a:r>
              <a:r>
                <a:rPr lang="en-GB" dirty="0" smtClean="0"/>
                <a:t> </a:t>
              </a:r>
              <a:r>
                <a:rPr lang="en-GB" dirty="0" err="1" smtClean="0"/>
                <a:t>bennod</a:t>
              </a:r>
              <a:r>
                <a:rPr lang="en-GB" dirty="0" smtClean="0"/>
                <a:t> </a:t>
              </a:r>
              <a:r>
                <a:rPr lang="en-GB" i="1" dirty="0" smtClean="0"/>
                <a:t>Y </a:t>
              </a:r>
              <a:r>
                <a:rPr lang="en-GB" i="1" dirty="0" err="1" smtClean="0"/>
                <a:t>Brotest</a:t>
              </a:r>
              <a:r>
                <a:rPr lang="en-GB" dirty="0" smtClean="0"/>
                <a:t>, </a:t>
              </a:r>
              <a:r>
                <a:rPr lang="en-GB" dirty="0" err="1" smtClean="0"/>
                <a:t>tudalen</a:t>
              </a:r>
              <a:r>
                <a:rPr lang="en-GB" dirty="0" smtClean="0"/>
                <a:t> 8-9. </a:t>
              </a:r>
              <a:r>
                <a:rPr lang="en-GB" dirty="0" err="1" smtClean="0"/>
                <a:t>Nodwch</a:t>
              </a:r>
              <a:r>
                <a:rPr lang="en-GB" dirty="0" smtClean="0"/>
                <a:t> un darn o </a:t>
              </a:r>
              <a:r>
                <a:rPr lang="en-GB" dirty="0" err="1" smtClean="0"/>
                <a:t>wybodaeth</a:t>
              </a:r>
              <a:r>
                <a:rPr lang="en-GB" dirty="0" smtClean="0"/>
                <a:t> </a:t>
              </a:r>
              <a:r>
                <a:rPr lang="en-GB" dirty="0" err="1" smtClean="0"/>
                <a:t>bwysig</a:t>
              </a:r>
              <a:r>
                <a:rPr lang="en-GB" dirty="0" smtClean="0"/>
                <a:t> </a:t>
              </a:r>
              <a:r>
                <a:rPr lang="en-GB" dirty="0" err="1" smtClean="0"/>
                <a:t>o’r</a:t>
              </a:r>
              <a:r>
                <a:rPr lang="en-GB" dirty="0" smtClean="0"/>
                <a:t> </a:t>
              </a:r>
              <a:r>
                <a:rPr lang="en-GB" dirty="0" err="1" smtClean="0"/>
                <a:t>bennod</a:t>
              </a:r>
              <a:r>
                <a:rPr lang="en-GB" dirty="0"/>
                <a:t> </a:t>
              </a:r>
              <a:r>
                <a:rPr lang="en-GB" dirty="0" smtClean="0"/>
                <a:t>a </a:t>
              </a:r>
              <a:r>
                <a:rPr lang="en-GB" dirty="0" err="1" smtClean="0"/>
                <a:t>dywedwch</a:t>
              </a:r>
              <a:r>
                <a:rPr lang="en-GB" dirty="0" smtClean="0"/>
                <a:t> pam </a:t>
              </a:r>
              <a:r>
                <a:rPr lang="en-GB" dirty="0" err="1" smtClean="0"/>
                <a:t>mae’n</a:t>
              </a:r>
              <a:r>
                <a:rPr lang="en-GB" dirty="0" smtClean="0"/>
                <a:t> </a:t>
              </a:r>
              <a:r>
                <a:rPr lang="en-GB" dirty="0" err="1" smtClean="0"/>
                <a:t>bwysig</a:t>
              </a:r>
              <a:r>
                <a:rPr lang="en-GB" dirty="0" smtClean="0"/>
                <a:t> i </a:t>
              </a:r>
              <a:r>
                <a:rPr lang="en-GB" dirty="0" err="1" smtClean="0"/>
                <a:t>hanes</a:t>
              </a:r>
              <a:r>
                <a:rPr lang="en-GB" dirty="0" smtClean="0"/>
                <a:t> Cwm Tryweryn. </a:t>
              </a:r>
              <a:endParaRPr lang="en-GB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141310"/>
              </p:ext>
            </p:extLst>
          </p:nvPr>
        </p:nvGraphicFramePr>
        <p:xfrm>
          <a:off x="683568" y="3717032"/>
          <a:ext cx="7920880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23762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71600" y="3789040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Gwybodaeth</a:t>
            </a:r>
            <a:r>
              <a:rPr lang="en-GB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Bwysig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4932040" y="3789040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Pam?</a:t>
            </a:r>
            <a:endParaRPr lang="en-GB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00" y="1556792"/>
            <a:ext cx="2786400" cy="1976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ysylltydd Syth 2"/>
          <p:cNvCxnSpPr>
            <a:stCxn id="4098" idx="0"/>
          </p:cNvCxnSpPr>
          <p:nvPr/>
        </p:nvCxnSpPr>
        <p:spPr>
          <a:xfrm>
            <a:off x="4572000" y="1556792"/>
            <a:ext cx="0" cy="19765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4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55576" y="404664"/>
            <a:ext cx="7704856" cy="1008112"/>
            <a:chOff x="683568" y="332656"/>
            <a:chExt cx="7704856" cy="1008112"/>
          </a:xfrm>
        </p:grpSpPr>
        <p:sp>
          <p:nvSpPr>
            <p:cNvPr id="8" name="Rounded Rectangle 7"/>
            <p:cNvSpPr/>
            <p:nvPr/>
          </p:nvSpPr>
          <p:spPr>
            <a:xfrm>
              <a:off x="683568" y="332656"/>
              <a:ext cx="7344816" cy="10081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5576" y="332656"/>
              <a:ext cx="76328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Edrychwch</a:t>
              </a:r>
              <a:r>
                <a:rPr lang="en-GB" dirty="0" smtClean="0"/>
                <a:t> </a:t>
              </a:r>
              <a:r>
                <a:rPr lang="en-GB" dirty="0" err="1" smtClean="0"/>
                <a:t>eto</a:t>
              </a:r>
              <a:r>
                <a:rPr lang="en-GB" dirty="0" smtClean="0"/>
                <a:t> </a:t>
              </a:r>
              <a:r>
                <a:rPr lang="en-GB" dirty="0" err="1" smtClean="0"/>
                <a:t>ar</a:t>
              </a:r>
              <a:r>
                <a:rPr lang="en-GB" dirty="0" smtClean="0"/>
                <a:t> </a:t>
              </a:r>
              <a:r>
                <a:rPr lang="en-GB" dirty="0" err="1" smtClean="0"/>
                <a:t>bennod</a:t>
              </a:r>
              <a:r>
                <a:rPr lang="en-GB" dirty="0" smtClean="0"/>
                <a:t> </a:t>
              </a:r>
              <a:r>
                <a:rPr lang="en-GB" i="1" dirty="0" err="1" smtClean="0"/>
                <a:t>Diwrnod</a:t>
              </a:r>
              <a:r>
                <a:rPr lang="en-GB" i="1" dirty="0" smtClean="0"/>
                <a:t> Olaf </a:t>
              </a:r>
              <a:r>
                <a:rPr lang="en-GB" i="1" dirty="0" err="1" smtClean="0"/>
                <a:t>Ysgol</a:t>
              </a:r>
              <a:r>
                <a:rPr lang="en-GB" i="1" dirty="0" smtClean="0"/>
                <a:t> </a:t>
              </a:r>
              <a:r>
                <a:rPr lang="en-GB" i="1" dirty="0" err="1" smtClean="0"/>
                <a:t>Capel</a:t>
              </a:r>
              <a:r>
                <a:rPr lang="en-GB" i="1" dirty="0" smtClean="0"/>
                <a:t> </a:t>
              </a:r>
              <a:r>
                <a:rPr lang="en-GB" i="1" dirty="0" err="1" smtClean="0"/>
                <a:t>Celyn</a:t>
              </a:r>
              <a:r>
                <a:rPr lang="en-GB" dirty="0" smtClean="0"/>
                <a:t>, </a:t>
              </a:r>
              <a:r>
                <a:rPr lang="en-GB" dirty="0" err="1" smtClean="0"/>
                <a:t>tudalen</a:t>
              </a:r>
              <a:r>
                <a:rPr lang="en-GB" dirty="0" smtClean="0"/>
                <a:t> 10-11. </a:t>
              </a:r>
              <a:r>
                <a:rPr lang="en-GB" dirty="0" err="1" smtClean="0"/>
                <a:t>Nodwch</a:t>
              </a:r>
              <a:r>
                <a:rPr lang="en-GB" dirty="0" smtClean="0"/>
                <a:t> un darn o </a:t>
              </a:r>
              <a:r>
                <a:rPr lang="en-GB" dirty="0" err="1" smtClean="0"/>
                <a:t>wybodaeth</a:t>
              </a:r>
              <a:r>
                <a:rPr lang="en-GB" dirty="0" smtClean="0"/>
                <a:t> </a:t>
              </a:r>
              <a:r>
                <a:rPr lang="en-GB" dirty="0" err="1" smtClean="0"/>
                <a:t>bwysig</a:t>
              </a:r>
              <a:r>
                <a:rPr lang="en-GB" dirty="0" smtClean="0"/>
                <a:t> </a:t>
              </a:r>
              <a:r>
                <a:rPr lang="en-GB" dirty="0" err="1" smtClean="0"/>
                <a:t>o’r</a:t>
              </a:r>
              <a:r>
                <a:rPr lang="en-GB" dirty="0" smtClean="0"/>
                <a:t> </a:t>
              </a:r>
              <a:r>
                <a:rPr lang="en-GB" dirty="0" err="1" smtClean="0"/>
                <a:t>bennod</a:t>
              </a:r>
              <a:r>
                <a:rPr lang="en-GB" dirty="0"/>
                <a:t> </a:t>
              </a:r>
              <a:r>
                <a:rPr lang="en-GB" dirty="0" smtClean="0"/>
                <a:t>a </a:t>
              </a:r>
              <a:r>
                <a:rPr lang="en-GB" dirty="0" err="1" smtClean="0"/>
                <a:t>dywedwch</a:t>
              </a:r>
              <a:r>
                <a:rPr lang="en-GB" dirty="0" smtClean="0"/>
                <a:t> pam </a:t>
              </a:r>
              <a:r>
                <a:rPr lang="en-GB" dirty="0" err="1" smtClean="0"/>
                <a:t>mae’n</a:t>
              </a:r>
              <a:r>
                <a:rPr lang="en-GB" dirty="0" smtClean="0"/>
                <a:t> </a:t>
              </a:r>
              <a:r>
                <a:rPr lang="en-GB" dirty="0" err="1" smtClean="0"/>
                <a:t>bwysig</a:t>
              </a:r>
              <a:r>
                <a:rPr lang="en-GB" dirty="0" smtClean="0"/>
                <a:t> i </a:t>
              </a:r>
              <a:r>
                <a:rPr lang="en-GB" dirty="0" err="1" smtClean="0"/>
                <a:t>hanes</a:t>
              </a:r>
              <a:r>
                <a:rPr lang="en-GB" dirty="0" smtClean="0"/>
                <a:t> Cwm Tryweryn. </a:t>
              </a:r>
              <a:endParaRPr lang="en-GB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251119"/>
              </p:ext>
            </p:extLst>
          </p:nvPr>
        </p:nvGraphicFramePr>
        <p:xfrm>
          <a:off x="683568" y="3717032"/>
          <a:ext cx="7920880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23762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71600" y="3789040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Gwybodaeth</a:t>
            </a:r>
            <a:r>
              <a:rPr lang="en-GB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Bwysig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4932040" y="3789040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Pam?</a:t>
            </a:r>
            <a:endParaRPr lang="en-GB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00" y="1595771"/>
            <a:ext cx="2786400" cy="1977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ysylltydd Syth 2"/>
          <p:cNvCxnSpPr>
            <a:stCxn id="5122" idx="0"/>
          </p:cNvCxnSpPr>
          <p:nvPr/>
        </p:nvCxnSpPr>
        <p:spPr>
          <a:xfrm>
            <a:off x="4572000" y="1595771"/>
            <a:ext cx="0" cy="197724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2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67544" y="260648"/>
            <a:ext cx="7704856" cy="1152128"/>
            <a:chOff x="467544" y="260648"/>
            <a:chExt cx="7704856" cy="1152128"/>
          </a:xfrm>
        </p:grpSpPr>
        <p:sp>
          <p:nvSpPr>
            <p:cNvPr id="8" name="Rounded Rectangle 7"/>
            <p:cNvSpPr/>
            <p:nvPr/>
          </p:nvSpPr>
          <p:spPr>
            <a:xfrm>
              <a:off x="467544" y="260648"/>
              <a:ext cx="7560840" cy="11521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332656"/>
              <a:ext cx="76328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Edrychwch</a:t>
              </a:r>
              <a:r>
                <a:rPr lang="en-GB" dirty="0" smtClean="0"/>
                <a:t> </a:t>
              </a:r>
              <a:r>
                <a:rPr lang="en-GB" dirty="0" err="1" smtClean="0"/>
                <a:t>eto</a:t>
              </a:r>
              <a:r>
                <a:rPr lang="en-GB" dirty="0" smtClean="0"/>
                <a:t> </a:t>
              </a:r>
              <a:r>
                <a:rPr lang="en-GB" dirty="0" err="1" smtClean="0"/>
                <a:t>ar</a:t>
              </a:r>
              <a:r>
                <a:rPr lang="en-GB" dirty="0" smtClean="0"/>
                <a:t> </a:t>
              </a:r>
              <a:r>
                <a:rPr lang="en-GB" dirty="0" err="1" smtClean="0"/>
                <a:t>bennod</a:t>
              </a:r>
              <a:r>
                <a:rPr lang="en-GB" dirty="0" smtClean="0"/>
                <a:t> </a:t>
              </a:r>
              <a:r>
                <a:rPr lang="en-GB" i="1" dirty="0" err="1" smtClean="0"/>
                <a:t>Gadael</a:t>
              </a:r>
              <a:r>
                <a:rPr lang="en-GB" i="1" dirty="0" smtClean="0"/>
                <a:t> </a:t>
              </a:r>
              <a:r>
                <a:rPr lang="en-GB" i="1" dirty="0" err="1" smtClean="0"/>
                <a:t>Cartrefi</a:t>
              </a:r>
              <a:r>
                <a:rPr lang="en-GB" dirty="0" smtClean="0"/>
                <a:t>, </a:t>
              </a:r>
              <a:r>
                <a:rPr lang="en-GB" dirty="0" err="1" smtClean="0"/>
                <a:t>tudalen</a:t>
              </a:r>
              <a:r>
                <a:rPr lang="en-GB" dirty="0" smtClean="0"/>
                <a:t> 12-13 . </a:t>
              </a:r>
              <a:r>
                <a:rPr lang="en-GB" dirty="0" err="1" smtClean="0"/>
                <a:t>Nodwch</a:t>
              </a:r>
              <a:r>
                <a:rPr lang="en-GB" dirty="0" smtClean="0"/>
                <a:t> un darn o </a:t>
              </a:r>
              <a:r>
                <a:rPr lang="en-GB" dirty="0" err="1" smtClean="0"/>
                <a:t>wybodaeth</a:t>
              </a:r>
              <a:r>
                <a:rPr lang="en-GB" dirty="0" smtClean="0"/>
                <a:t> </a:t>
              </a:r>
              <a:r>
                <a:rPr lang="en-GB" dirty="0" err="1" smtClean="0"/>
                <a:t>bwysig</a:t>
              </a:r>
              <a:r>
                <a:rPr lang="en-GB" dirty="0" smtClean="0"/>
                <a:t> </a:t>
              </a:r>
              <a:r>
                <a:rPr lang="en-GB" dirty="0" err="1" smtClean="0"/>
                <a:t>o’r</a:t>
              </a:r>
              <a:r>
                <a:rPr lang="en-GB" dirty="0" smtClean="0"/>
                <a:t> </a:t>
              </a:r>
              <a:r>
                <a:rPr lang="en-GB" dirty="0" err="1" smtClean="0"/>
                <a:t>bennod</a:t>
              </a:r>
              <a:r>
                <a:rPr lang="en-GB" dirty="0"/>
                <a:t> </a:t>
              </a:r>
              <a:r>
                <a:rPr lang="en-GB" dirty="0" smtClean="0"/>
                <a:t>a </a:t>
              </a:r>
              <a:r>
                <a:rPr lang="en-GB" dirty="0" err="1" smtClean="0"/>
                <a:t>dywedwch</a:t>
              </a:r>
              <a:r>
                <a:rPr lang="en-GB" dirty="0" smtClean="0"/>
                <a:t> pam </a:t>
              </a:r>
              <a:r>
                <a:rPr lang="en-GB" dirty="0" err="1" smtClean="0"/>
                <a:t>mae’n</a:t>
              </a:r>
              <a:r>
                <a:rPr lang="en-GB" dirty="0" smtClean="0"/>
                <a:t> </a:t>
              </a:r>
              <a:r>
                <a:rPr lang="en-GB" dirty="0" err="1" smtClean="0"/>
                <a:t>bwysig</a:t>
              </a:r>
              <a:r>
                <a:rPr lang="en-GB" dirty="0" smtClean="0"/>
                <a:t> i </a:t>
              </a:r>
              <a:r>
                <a:rPr lang="en-GB" dirty="0" err="1" smtClean="0"/>
                <a:t>hanes</a:t>
              </a:r>
              <a:r>
                <a:rPr lang="en-GB" dirty="0" smtClean="0"/>
                <a:t> Cwm Tryweryn. </a:t>
              </a:r>
              <a:endParaRPr lang="en-GB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05733"/>
              </p:ext>
            </p:extLst>
          </p:nvPr>
        </p:nvGraphicFramePr>
        <p:xfrm>
          <a:off x="683568" y="3717032"/>
          <a:ext cx="7920880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23762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71600" y="3789040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Gwybodaeth</a:t>
            </a:r>
            <a:r>
              <a:rPr lang="en-GB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Bwysig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4932040" y="3789040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Pam?</a:t>
            </a:r>
            <a:endParaRPr lang="en-GB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00" y="1556792"/>
            <a:ext cx="2786400" cy="1975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ysylltydd Syth 2"/>
          <p:cNvCxnSpPr>
            <a:stCxn id="6147" idx="0"/>
          </p:cNvCxnSpPr>
          <p:nvPr/>
        </p:nvCxnSpPr>
        <p:spPr>
          <a:xfrm>
            <a:off x="4572000" y="1556792"/>
            <a:ext cx="0" cy="1975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6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99592" y="332656"/>
            <a:ext cx="7632848" cy="923330"/>
            <a:chOff x="899592" y="332656"/>
            <a:chExt cx="7632848" cy="923330"/>
          </a:xfrm>
        </p:grpSpPr>
        <p:sp>
          <p:nvSpPr>
            <p:cNvPr id="8" name="Rounded Rectangle 7"/>
            <p:cNvSpPr/>
            <p:nvPr/>
          </p:nvSpPr>
          <p:spPr>
            <a:xfrm>
              <a:off x="899592" y="332656"/>
              <a:ext cx="7488832" cy="92333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99592" y="332656"/>
              <a:ext cx="76328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Edrychwch</a:t>
              </a:r>
              <a:r>
                <a:rPr lang="en-GB" dirty="0" smtClean="0"/>
                <a:t> </a:t>
              </a:r>
              <a:r>
                <a:rPr lang="en-GB" dirty="0" err="1" smtClean="0"/>
                <a:t>eto</a:t>
              </a:r>
              <a:r>
                <a:rPr lang="en-GB" dirty="0" smtClean="0"/>
                <a:t> </a:t>
              </a:r>
              <a:r>
                <a:rPr lang="en-GB" dirty="0" err="1" smtClean="0"/>
                <a:t>ar</a:t>
              </a:r>
              <a:r>
                <a:rPr lang="en-GB" dirty="0" smtClean="0"/>
                <a:t> </a:t>
              </a:r>
              <a:r>
                <a:rPr lang="en-GB" dirty="0" err="1" smtClean="0"/>
                <a:t>bennod</a:t>
              </a:r>
              <a:r>
                <a:rPr lang="en-GB" dirty="0" smtClean="0"/>
                <a:t> </a:t>
              </a:r>
              <a:r>
                <a:rPr lang="en-GB" i="1" dirty="0" err="1" smtClean="0"/>
                <a:t>Boddi’r</a:t>
              </a:r>
              <a:r>
                <a:rPr lang="en-GB" i="1" dirty="0" smtClean="0"/>
                <a:t> Cwm</a:t>
              </a:r>
              <a:r>
                <a:rPr lang="en-GB" dirty="0" smtClean="0"/>
                <a:t>, </a:t>
              </a:r>
              <a:r>
                <a:rPr lang="en-GB" dirty="0" err="1" smtClean="0"/>
                <a:t>tudalen</a:t>
              </a:r>
              <a:r>
                <a:rPr lang="en-GB" dirty="0" smtClean="0"/>
                <a:t> 14-15 . </a:t>
              </a:r>
              <a:r>
                <a:rPr lang="en-GB" dirty="0" err="1" smtClean="0"/>
                <a:t>Nodwch</a:t>
              </a:r>
              <a:r>
                <a:rPr lang="en-GB" dirty="0" smtClean="0"/>
                <a:t> un darn o </a:t>
              </a:r>
              <a:r>
                <a:rPr lang="en-GB" dirty="0" err="1" smtClean="0"/>
                <a:t>wybodaeth</a:t>
              </a:r>
              <a:r>
                <a:rPr lang="en-GB" dirty="0" smtClean="0"/>
                <a:t> </a:t>
              </a:r>
              <a:r>
                <a:rPr lang="en-GB" dirty="0" err="1" smtClean="0"/>
                <a:t>bwysig</a:t>
              </a:r>
              <a:r>
                <a:rPr lang="en-GB" dirty="0" smtClean="0"/>
                <a:t> </a:t>
              </a:r>
              <a:r>
                <a:rPr lang="en-GB" dirty="0" err="1" smtClean="0"/>
                <a:t>o’r</a:t>
              </a:r>
              <a:r>
                <a:rPr lang="en-GB" dirty="0" smtClean="0"/>
                <a:t> </a:t>
              </a:r>
              <a:r>
                <a:rPr lang="en-GB" dirty="0" err="1" smtClean="0"/>
                <a:t>bennod</a:t>
              </a:r>
              <a:r>
                <a:rPr lang="en-GB" dirty="0"/>
                <a:t> </a:t>
              </a:r>
              <a:r>
                <a:rPr lang="en-GB" dirty="0" smtClean="0"/>
                <a:t>a </a:t>
              </a:r>
              <a:r>
                <a:rPr lang="en-GB" dirty="0" err="1" smtClean="0"/>
                <a:t>dywedwch</a:t>
              </a:r>
              <a:r>
                <a:rPr lang="en-GB" dirty="0" smtClean="0"/>
                <a:t> pam </a:t>
              </a:r>
              <a:r>
                <a:rPr lang="en-GB" dirty="0" err="1" smtClean="0"/>
                <a:t>mae’n</a:t>
              </a:r>
              <a:r>
                <a:rPr lang="en-GB" dirty="0" smtClean="0"/>
                <a:t> </a:t>
              </a:r>
              <a:r>
                <a:rPr lang="en-GB" dirty="0" err="1" smtClean="0"/>
                <a:t>bwysig</a:t>
              </a:r>
              <a:r>
                <a:rPr lang="en-GB" dirty="0" smtClean="0"/>
                <a:t> i </a:t>
              </a:r>
              <a:r>
                <a:rPr lang="en-GB" dirty="0" err="1" smtClean="0"/>
                <a:t>hanes</a:t>
              </a:r>
              <a:r>
                <a:rPr lang="en-GB" dirty="0" smtClean="0"/>
                <a:t> Cwm Tryweryn. </a:t>
              </a:r>
              <a:endParaRPr lang="en-GB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752331"/>
              </p:ext>
            </p:extLst>
          </p:nvPr>
        </p:nvGraphicFramePr>
        <p:xfrm>
          <a:off x="683568" y="3717032"/>
          <a:ext cx="7920880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23762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71600" y="3789040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Gwybodaeth</a:t>
            </a:r>
            <a:r>
              <a:rPr lang="en-GB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Bwysig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4932040" y="3789040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Pam?</a:t>
            </a:r>
            <a:endParaRPr lang="en-GB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00" y="1484784"/>
            <a:ext cx="2786400" cy="1978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ysylltydd Syth 2"/>
          <p:cNvCxnSpPr>
            <a:stCxn id="7170" idx="0"/>
          </p:cNvCxnSpPr>
          <p:nvPr/>
        </p:nvCxnSpPr>
        <p:spPr>
          <a:xfrm>
            <a:off x="4572000" y="1484784"/>
            <a:ext cx="0" cy="19782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9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991" y="4293096"/>
            <a:ext cx="82468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Rydych</a:t>
            </a:r>
            <a:r>
              <a:rPr lang="en-GB" dirty="0" smtClean="0"/>
              <a:t> </a:t>
            </a:r>
            <a:r>
              <a:rPr lang="en-GB" dirty="0" err="1" smtClean="0"/>
              <a:t>wedi</a:t>
            </a:r>
            <a:r>
              <a:rPr lang="en-GB" dirty="0" smtClean="0"/>
              <a:t> </a:t>
            </a:r>
            <a:r>
              <a:rPr lang="en-GB" dirty="0" err="1" smtClean="0"/>
              <a:t>darllen</a:t>
            </a:r>
            <a:r>
              <a:rPr lang="en-GB" dirty="0" smtClean="0"/>
              <a:t> am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/>
              <a:t>leoliad</a:t>
            </a:r>
            <a:r>
              <a:rPr lang="en-GB" dirty="0" smtClean="0"/>
              <a:t> Cwm </a:t>
            </a:r>
            <a:r>
              <a:rPr lang="en-GB" dirty="0" err="1" smtClean="0"/>
              <a:t>Celyn</a:t>
            </a:r>
            <a:r>
              <a:rPr lang="en-GB" dirty="0" smtClean="0"/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y</a:t>
            </a:r>
            <a:r>
              <a:rPr lang="en-GB" dirty="0" smtClean="0"/>
              <a:t> </a:t>
            </a:r>
            <a:r>
              <a:rPr lang="en-GB" dirty="0" err="1" smtClean="0"/>
              <a:t>newyddion</a:t>
            </a:r>
            <a:r>
              <a:rPr lang="en-GB" dirty="0" smtClean="0"/>
              <a:t> </a:t>
            </a:r>
            <a:r>
              <a:rPr lang="en-GB" dirty="0" err="1" smtClean="0"/>
              <a:t>brawychus</a:t>
            </a:r>
            <a:r>
              <a:rPr lang="en-GB" dirty="0" smtClean="0"/>
              <a:t> </a:t>
            </a:r>
            <a:r>
              <a:rPr lang="en-GB" dirty="0" err="1" smtClean="0"/>
              <a:t>ddaeth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drigolion</a:t>
            </a:r>
            <a:r>
              <a:rPr lang="en-GB" dirty="0" smtClean="0"/>
              <a:t> </a:t>
            </a:r>
            <a:r>
              <a:rPr lang="en-GB" dirty="0" err="1" smtClean="0"/>
              <a:t>yr</a:t>
            </a:r>
            <a:r>
              <a:rPr lang="en-GB" dirty="0" smtClean="0"/>
              <a:t> </a:t>
            </a:r>
            <a:r>
              <a:rPr lang="en-GB" dirty="0" err="1" smtClean="0"/>
              <a:t>ardal</a:t>
            </a:r>
            <a:r>
              <a:rPr lang="en-GB" dirty="0" smtClean="0"/>
              <a:t> </a:t>
            </a:r>
            <a:r>
              <a:rPr lang="en-GB" dirty="0" err="1" smtClean="0"/>
              <a:t>ym</a:t>
            </a:r>
            <a:r>
              <a:rPr lang="en-GB" dirty="0" smtClean="0"/>
              <a:t> 50au’r </a:t>
            </a:r>
            <a:r>
              <a:rPr lang="en-GB" dirty="0" err="1" smtClean="0"/>
              <a:t>ganrif</a:t>
            </a:r>
            <a:r>
              <a:rPr lang="en-GB" dirty="0" smtClean="0"/>
              <a:t> </a:t>
            </a:r>
            <a:r>
              <a:rPr lang="en-GB" dirty="0" err="1" smtClean="0"/>
              <a:t>ddiwethaf</a:t>
            </a:r>
            <a:r>
              <a:rPr lang="en-GB" dirty="0" smtClean="0"/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/>
              <a:t>h</a:t>
            </a:r>
            <a:r>
              <a:rPr lang="en-GB" dirty="0" err="1" smtClean="0"/>
              <a:t>anes</a:t>
            </a:r>
            <a:r>
              <a:rPr lang="en-GB" dirty="0" smtClean="0"/>
              <a:t> y </a:t>
            </a:r>
            <a:r>
              <a:rPr lang="en-GB" dirty="0" err="1" smtClean="0"/>
              <a:t>brotest</a:t>
            </a:r>
            <a:r>
              <a:rPr lang="en-GB" dirty="0" smtClean="0"/>
              <a:t> </a:t>
            </a:r>
            <a:r>
              <a:rPr lang="en-GB" dirty="0" err="1" smtClean="0"/>
              <a:t>fawr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Lerpwl</a:t>
            </a:r>
            <a:r>
              <a:rPr lang="en-GB" dirty="0" smtClean="0"/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/>
              <a:t>diwrnod</a:t>
            </a:r>
            <a:r>
              <a:rPr lang="en-GB" dirty="0" smtClean="0"/>
              <a:t> </a:t>
            </a:r>
            <a:r>
              <a:rPr lang="en-GB" dirty="0" err="1" smtClean="0"/>
              <a:t>olaf</a:t>
            </a:r>
            <a:r>
              <a:rPr lang="en-GB" dirty="0" smtClean="0"/>
              <a:t> y plant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ysgol</a:t>
            </a:r>
            <a:r>
              <a:rPr lang="en-GB" dirty="0" smtClean="0"/>
              <a:t> </a:t>
            </a:r>
            <a:r>
              <a:rPr lang="en-GB" dirty="0" err="1" smtClean="0"/>
              <a:t>Capel</a:t>
            </a:r>
            <a:r>
              <a:rPr lang="en-GB" dirty="0" smtClean="0"/>
              <a:t> </a:t>
            </a:r>
            <a:r>
              <a:rPr lang="en-GB" dirty="0" err="1" smtClean="0"/>
              <a:t>Celyn</a:t>
            </a:r>
            <a:r>
              <a:rPr lang="en-GB" dirty="0" smtClean="0"/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/>
              <a:t>gadael</a:t>
            </a:r>
            <a:r>
              <a:rPr lang="en-GB" dirty="0" smtClean="0"/>
              <a:t> </a:t>
            </a:r>
            <a:r>
              <a:rPr lang="en-GB" dirty="0" err="1" smtClean="0"/>
              <a:t>cartrefi</a:t>
            </a:r>
            <a:r>
              <a:rPr lang="en-GB" dirty="0" smtClean="0"/>
              <a:t> 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/>
              <a:t>boddi’r</a:t>
            </a:r>
            <a:r>
              <a:rPr lang="en-GB" dirty="0" smtClean="0"/>
              <a:t> Cwm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84637" y="260648"/>
            <a:ext cx="8135561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Dethol</a:t>
            </a:r>
            <a:r>
              <a:rPr lang="en-GB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Gwybodaeth</a:t>
            </a:r>
            <a:r>
              <a:rPr lang="en-GB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Bwysig</a:t>
            </a:r>
            <a:endParaRPr lang="en-GB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41277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Darllenwch</a:t>
            </a:r>
            <a:r>
              <a:rPr lang="en-GB" dirty="0" smtClean="0"/>
              <a:t> y </a:t>
            </a:r>
            <a:r>
              <a:rPr lang="en-GB" dirty="0" err="1" smtClean="0"/>
              <a:t>llyfryn</a:t>
            </a:r>
            <a:r>
              <a:rPr lang="en-GB" dirty="0" smtClean="0"/>
              <a:t> </a:t>
            </a:r>
            <a:r>
              <a:rPr lang="en-GB" i="1" dirty="0" err="1" smtClean="0"/>
              <a:t>Boddi</a:t>
            </a:r>
            <a:r>
              <a:rPr lang="en-GB" i="1" dirty="0" smtClean="0"/>
              <a:t> Cwm Tryweryn</a:t>
            </a:r>
            <a:endParaRPr lang="en-GB" i="1" dirty="0"/>
          </a:p>
        </p:txBody>
      </p:sp>
      <p:pic>
        <p:nvPicPr>
          <p:cNvPr id="17" name="Picture 13" descr="ANd9GcTesi6-jkAdbfIseYNYe1U6ksUaUR15FIaYIqpQhuyn4b2mBBcDz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5" y="1929468"/>
            <a:ext cx="2290796" cy="232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2328">
            <a:off x="5125086" y="1280157"/>
            <a:ext cx="2359005" cy="3346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99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854" y="629979"/>
            <a:ext cx="845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ôl</a:t>
            </a:r>
            <a:r>
              <a:rPr lang="en-GB" dirty="0" smtClean="0"/>
              <a:t> </a:t>
            </a:r>
            <a:r>
              <a:rPr lang="en-GB" dirty="0" err="1" smtClean="0"/>
              <a:t>darllen</a:t>
            </a:r>
            <a:r>
              <a:rPr lang="en-GB" dirty="0" smtClean="0"/>
              <a:t> a </a:t>
            </a:r>
            <a:r>
              <a:rPr lang="en-GB" dirty="0" err="1" smtClean="0"/>
              <a:t>thrafod</a:t>
            </a:r>
            <a:r>
              <a:rPr lang="en-GB" dirty="0" smtClean="0"/>
              <a:t> y </a:t>
            </a:r>
            <a:r>
              <a:rPr lang="en-GB" dirty="0" err="1" smtClean="0"/>
              <a:t>llyfryn</a:t>
            </a:r>
            <a:r>
              <a:rPr lang="en-GB" dirty="0" smtClean="0"/>
              <a:t> </a:t>
            </a:r>
            <a:r>
              <a:rPr lang="en-GB" dirty="0" err="1" smtClean="0"/>
              <a:t>Boddi</a:t>
            </a:r>
            <a:r>
              <a:rPr lang="en-GB" dirty="0" smtClean="0"/>
              <a:t> Cwm Tryweryn </a:t>
            </a:r>
            <a:r>
              <a:rPr lang="en-GB" dirty="0" err="1" smtClean="0"/>
              <a:t>casglwch</a:t>
            </a:r>
            <a:r>
              <a:rPr lang="en-GB" dirty="0" smtClean="0"/>
              <a:t> </a:t>
            </a:r>
            <a:r>
              <a:rPr lang="en-GB" dirty="0" err="1"/>
              <a:t>g</a:t>
            </a:r>
            <a:r>
              <a:rPr lang="en-GB" dirty="0" err="1" smtClean="0"/>
              <a:t>ymaint</a:t>
            </a:r>
            <a:r>
              <a:rPr lang="en-GB" dirty="0" smtClean="0"/>
              <a:t> </a:t>
            </a:r>
          </a:p>
          <a:p>
            <a:r>
              <a:rPr lang="en-GB" dirty="0" smtClean="0"/>
              <a:t>o </a:t>
            </a:r>
            <a:r>
              <a:rPr lang="en-GB" dirty="0" err="1" smtClean="0"/>
              <a:t>wybodaeth</a:t>
            </a:r>
            <a:r>
              <a:rPr lang="en-GB" dirty="0" smtClean="0"/>
              <a:t> </a:t>
            </a:r>
            <a:r>
              <a:rPr lang="en-GB" dirty="0" smtClean="0">
                <a:latin typeface="Calibri" panose="020F0502020204030204" pitchFamily="34" charset="0"/>
              </a:rPr>
              <a:t>â</a:t>
            </a:r>
            <a:r>
              <a:rPr lang="en-GB" dirty="0" smtClean="0"/>
              <a:t> </a:t>
            </a:r>
            <a:r>
              <a:rPr lang="en-GB" dirty="0" err="1" smtClean="0"/>
              <a:t>phosib</a:t>
            </a:r>
            <a:r>
              <a:rPr lang="en-GB" dirty="0" smtClean="0"/>
              <a:t> o </a:t>
            </a:r>
            <a:r>
              <a:rPr lang="en-GB" dirty="0" err="1" smtClean="0"/>
              <a:t>dan</a:t>
            </a:r>
            <a:r>
              <a:rPr lang="en-GB" dirty="0" smtClean="0"/>
              <a:t> y </a:t>
            </a:r>
            <a:r>
              <a:rPr lang="en-GB" dirty="0" err="1" smtClean="0"/>
              <a:t>penawdau</a:t>
            </a:r>
            <a:r>
              <a:rPr lang="en-GB" dirty="0" smtClean="0"/>
              <a:t> </a:t>
            </a:r>
            <a:r>
              <a:rPr lang="en-GB" dirty="0" err="1" smtClean="0"/>
              <a:t>isod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549133"/>
              </p:ext>
            </p:extLst>
          </p:nvPr>
        </p:nvGraphicFramePr>
        <p:xfrm>
          <a:off x="368854" y="1595358"/>
          <a:ext cx="8523626" cy="4785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6991"/>
                <a:gridCol w="6556635"/>
              </a:tblGrid>
              <a:tr h="957194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Trigolion</a:t>
                      </a:r>
                      <a:r>
                        <a:rPr lang="en-GB" dirty="0" smtClean="0"/>
                        <a:t> y cwm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57194">
                <a:tc>
                  <a:txBody>
                    <a:bodyPr/>
                    <a:lstStyle/>
                    <a:p>
                      <a:r>
                        <a:rPr lang="en-GB" dirty="0" smtClean="0"/>
                        <a:t>Y </a:t>
                      </a:r>
                      <a:r>
                        <a:rPr lang="en-GB" dirty="0" err="1" smtClean="0"/>
                        <a:t>rhesymau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dros</a:t>
                      </a:r>
                      <a:r>
                        <a:rPr lang="en-GB" dirty="0" smtClean="0"/>
                        <a:t> y </a:t>
                      </a:r>
                      <a:r>
                        <a:rPr lang="en-GB" dirty="0" err="1" smtClean="0"/>
                        <a:t>boddi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57194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Ymateb</a:t>
                      </a:r>
                      <a:r>
                        <a:rPr lang="en-GB" dirty="0" smtClean="0"/>
                        <a:t> y cwm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57194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Dymchwel</a:t>
                      </a:r>
                      <a:r>
                        <a:rPr lang="en-GB" dirty="0" smtClean="0"/>
                        <a:t> y </a:t>
                      </a:r>
                      <a:r>
                        <a:rPr lang="en-GB" dirty="0" err="1" smtClean="0"/>
                        <a:t>pentref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57194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Canlyniadau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55575" y="106759"/>
            <a:ext cx="70567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Cywain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Gwybodaeth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1276">
            <a:off x="7694918" y="187373"/>
            <a:ext cx="1002378" cy="1422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7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3255</TotalTime>
  <Words>1588</Words>
  <Application>Microsoft Office PowerPoint</Application>
  <PresentationFormat>On-screen Show (4:3)</PresentationFormat>
  <Paragraphs>189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Gosodwch ddigwyddiadau stori Cwm Tryweryn eu trefn.</vt:lpstr>
      <vt:lpstr>Trefn Gywir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Ysgol</dc:creator>
  <cp:lastModifiedBy>WJEC</cp:lastModifiedBy>
  <cp:revision>45</cp:revision>
  <dcterms:created xsi:type="dcterms:W3CDTF">2014-03-27T10:19:10Z</dcterms:created>
  <dcterms:modified xsi:type="dcterms:W3CDTF">2014-11-07T12:54:57Z</dcterms:modified>
</cp:coreProperties>
</file>